
<file path=[Content_Types].xml><?xml version="1.0" encoding="utf-8"?>
<Types xmlns="http://schemas.openxmlformats.org/package/2006/content-types">
  <Default Extension="png" ContentType="image/png"/>
  <Default Extension="mp3" ContentType="audio/mpeg"/>
  <Default Extension="wmf" ContentType="image/x-wmf"/>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56" r:id="rId3"/>
    <p:sldId id="262" r:id="rId4"/>
    <p:sldId id="296" r:id="rId5"/>
    <p:sldId id="297" r:id="rId6"/>
    <p:sldId id="298" r:id="rId7"/>
    <p:sldId id="299" r:id="rId8"/>
    <p:sldId id="300" r:id="rId9"/>
    <p:sldId id="301" r:id="rId10"/>
    <p:sldId id="302" r:id="rId11"/>
    <p:sldId id="303" r:id="rId12"/>
    <p:sldId id="304" r:id="rId13"/>
    <p:sldId id="305" r:id="rId14"/>
    <p:sldId id="276" r:id="rId15"/>
    <p:sldId id="306" r:id="rId16"/>
    <p:sldId id="282" r:id="rId17"/>
    <p:sldId id="292" r:id="rId18"/>
    <p:sldId id="293" r:id="rId19"/>
    <p:sldId id="294" r:id="rId20"/>
    <p:sldId id="295" r:id="rId21"/>
    <p:sldId id="291" r:id="rId22"/>
    <p:sldId id="269" r:id="rId23"/>
    <p:sldId id="26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BC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1" autoAdjust="0"/>
    <p:restoredTop sz="94660"/>
  </p:normalViewPr>
  <p:slideViewPr>
    <p:cSldViewPr>
      <p:cViewPr varScale="1">
        <p:scale>
          <a:sx n="61" d="100"/>
          <a:sy n="61" d="100"/>
        </p:scale>
        <p:origin x="888"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1B24DD-C248-44BB-8E2C-9AC5FD79FF92}" type="datetimeFigureOut">
              <a:rPr lang="en-US" smtClean="0"/>
              <a:pPr/>
              <a:t>10/26/2015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600510-D77C-4078-90A4-904E0FC157C0}" type="slidenum">
              <a:rPr lang="en-US" smtClean="0"/>
              <a:pPr/>
              <a:t>‹#›</a:t>
            </a:fld>
            <a:endParaRPr lang="en-US" dirty="0"/>
          </a:p>
        </p:txBody>
      </p:sp>
    </p:spTree>
    <p:extLst>
      <p:ext uri="{BB962C8B-B14F-4D97-AF65-F5344CB8AC3E}">
        <p14:creationId xmlns:p14="http://schemas.microsoft.com/office/powerpoint/2010/main" val="3107796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a:t>
            </a:fld>
            <a:endParaRPr lang="en-US" dirty="0"/>
          </a:p>
        </p:txBody>
      </p:sp>
    </p:spTree>
    <p:extLst>
      <p:ext uri="{BB962C8B-B14F-4D97-AF65-F5344CB8AC3E}">
        <p14:creationId xmlns:p14="http://schemas.microsoft.com/office/powerpoint/2010/main" val="4231221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2</a:t>
            </a:fld>
            <a:endParaRPr lang="en-US" dirty="0"/>
          </a:p>
        </p:txBody>
      </p:sp>
    </p:spTree>
    <p:extLst>
      <p:ext uri="{BB962C8B-B14F-4D97-AF65-F5344CB8AC3E}">
        <p14:creationId xmlns:p14="http://schemas.microsoft.com/office/powerpoint/2010/main" val="280546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3</a:t>
            </a:fld>
            <a:endParaRPr lang="en-US" dirty="0"/>
          </a:p>
        </p:txBody>
      </p:sp>
    </p:spTree>
    <p:extLst>
      <p:ext uri="{BB962C8B-B14F-4D97-AF65-F5344CB8AC3E}">
        <p14:creationId xmlns:p14="http://schemas.microsoft.com/office/powerpoint/2010/main" val="603190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4</a:t>
            </a:fld>
            <a:endParaRPr lang="en-US" dirty="0"/>
          </a:p>
        </p:txBody>
      </p:sp>
    </p:spTree>
    <p:extLst>
      <p:ext uri="{BB962C8B-B14F-4D97-AF65-F5344CB8AC3E}">
        <p14:creationId xmlns:p14="http://schemas.microsoft.com/office/powerpoint/2010/main" val="117863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Review the balances on one body part.</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5</a:t>
            </a:fld>
            <a:endParaRPr lang="en-US" dirty="0"/>
          </a:p>
        </p:txBody>
      </p:sp>
    </p:spTree>
    <p:extLst>
      <p:ext uri="{BB962C8B-B14F-4D97-AF65-F5344CB8AC3E}">
        <p14:creationId xmlns:p14="http://schemas.microsoft.com/office/powerpoint/2010/main" val="3199742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6</a:t>
            </a:fld>
            <a:endParaRPr lang="en-US" dirty="0"/>
          </a:p>
        </p:txBody>
      </p:sp>
    </p:spTree>
    <p:extLst>
      <p:ext uri="{BB962C8B-B14F-4D97-AF65-F5344CB8AC3E}">
        <p14:creationId xmlns:p14="http://schemas.microsoft.com/office/powerpoint/2010/main" val="1368126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7</a:t>
            </a:fld>
            <a:endParaRPr lang="en-US" dirty="0"/>
          </a:p>
        </p:txBody>
      </p:sp>
    </p:spTree>
    <p:extLst>
      <p:ext uri="{BB962C8B-B14F-4D97-AF65-F5344CB8AC3E}">
        <p14:creationId xmlns:p14="http://schemas.microsoft.com/office/powerpoint/2010/main" val="3565405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8</a:t>
            </a:fld>
            <a:endParaRPr lang="en-US" dirty="0"/>
          </a:p>
        </p:txBody>
      </p:sp>
    </p:spTree>
    <p:extLst>
      <p:ext uri="{BB962C8B-B14F-4D97-AF65-F5344CB8AC3E}">
        <p14:creationId xmlns:p14="http://schemas.microsoft.com/office/powerpoint/2010/main" val="2506420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9</a:t>
            </a:fld>
            <a:endParaRPr lang="en-US" dirty="0"/>
          </a:p>
        </p:txBody>
      </p:sp>
    </p:spTree>
    <p:extLst>
      <p:ext uri="{BB962C8B-B14F-4D97-AF65-F5344CB8AC3E}">
        <p14:creationId xmlns:p14="http://schemas.microsoft.com/office/powerpoint/2010/main" val="668780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10</a:t>
            </a:fld>
            <a:endParaRPr lang="en-US" dirty="0"/>
          </a:p>
        </p:txBody>
      </p:sp>
    </p:spTree>
    <p:extLst>
      <p:ext uri="{BB962C8B-B14F-4D97-AF65-F5344CB8AC3E}">
        <p14:creationId xmlns:p14="http://schemas.microsoft.com/office/powerpoint/2010/main" val="254036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Musical Balance</a:t>
            </a:r>
          </a:p>
          <a:p>
            <a:r>
              <a:rPr lang="en-US" sz="1200" kern="1200" dirty="0" smtClean="0">
                <a:solidFill>
                  <a:schemeClr val="tx1"/>
                </a:solidFill>
                <a:effectLst/>
                <a:latin typeface="+mn-lt"/>
                <a:ea typeface="+mn-ea"/>
                <a:cs typeface="+mn-cs"/>
              </a:rPr>
              <a:t>Music Track: Travel &amp; Balance on ONE Body Part</a:t>
            </a:r>
          </a:p>
          <a:p>
            <a:r>
              <a:rPr lang="en-US" sz="1200" kern="1200" dirty="0" smtClean="0">
                <a:solidFill>
                  <a:schemeClr val="tx1"/>
                </a:solidFill>
                <a:effectLst/>
                <a:latin typeface="+mn-lt"/>
                <a:ea typeface="+mn-ea"/>
                <a:cs typeface="+mn-cs"/>
              </a:rPr>
              <a:t>Each mat has a balance card by or under it.  When the music begins, the children will travel around in the designated level or direction that you have told them to use, avoiding the cones and mats. When the music stops the children will be directed to find a mat and balance on one body part. The children then go to the mat closest to them and do the balance on the card, until the music begins again!  Try to get to as many different mats as you can before the song is over.</a:t>
            </a:r>
          </a:p>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11</a:t>
            </a:fld>
            <a:endParaRPr lang="en-US" dirty="0"/>
          </a:p>
        </p:txBody>
      </p:sp>
    </p:spTree>
    <p:extLst>
      <p:ext uri="{BB962C8B-B14F-4D97-AF65-F5344CB8AC3E}">
        <p14:creationId xmlns:p14="http://schemas.microsoft.com/office/powerpoint/2010/main" val="1528264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6696A45-5289-4674-BE85-A2A7D7960ADA}" type="slidenum">
              <a:rPr lang="en-US">
                <a:solidFill>
                  <a:prstClr val="black"/>
                </a:solidFill>
              </a:rPr>
              <a:pPr fontAlgn="base">
                <a:spcBef>
                  <a:spcPct val="0"/>
                </a:spcBef>
                <a:spcAft>
                  <a:spcPct val="0"/>
                </a:spcAft>
              </a:pPr>
              <a:t>12</a:t>
            </a:fld>
            <a:endParaRPr lang="en-US">
              <a:solidFill>
                <a:prstClr val="black"/>
              </a:solidFill>
            </a:endParaRPr>
          </a:p>
        </p:txBody>
      </p:sp>
    </p:spTree>
    <p:extLst>
      <p:ext uri="{BB962C8B-B14F-4D97-AF65-F5344CB8AC3E}">
        <p14:creationId xmlns:p14="http://schemas.microsoft.com/office/powerpoint/2010/main" val="1954915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13</a:t>
            </a:fld>
            <a:endParaRPr lang="en-US" dirty="0"/>
          </a:p>
        </p:txBody>
      </p:sp>
    </p:spTree>
    <p:extLst>
      <p:ext uri="{BB962C8B-B14F-4D97-AF65-F5344CB8AC3E}">
        <p14:creationId xmlns:p14="http://schemas.microsoft.com/office/powerpoint/2010/main" val="29226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Take this time to explain that they will be balancing on 4 parts today.  There are many</a:t>
            </a:r>
            <a:r>
              <a:rPr lang="en-US" baseline="0" dirty="0" smtClean="0"/>
              <a:t> balances that you can do on 4 body parts. </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14</a:t>
            </a:fld>
            <a:endParaRPr lang="en-US" dirty="0"/>
          </a:p>
        </p:txBody>
      </p:sp>
    </p:spTree>
    <p:extLst>
      <p:ext uri="{BB962C8B-B14F-4D97-AF65-F5344CB8AC3E}">
        <p14:creationId xmlns:p14="http://schemas.microsoft.com/office/powerpoint/2010/main" val="3207957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Try this balance.  What’s </a:t>
            </a:r>
            <a:r>
              <a:rPr lang="en-US" dirty="0" smtClean="0"/>
              <a:t>another shape you can make with your body, but still balance on your two hands and two feet?</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15</a:t>
            </a:fld>
            <a:endParaRPr lang="en-US" dirty="0"/>
          </a:p>
        </p:txBody>
      </p:sp>
    </p:spTree>
    <p:extLst>
      <p:ext uri="{BB962C8B-B14F-4D97-AF65-F5344CB8AC3E}">
        <p14:creationId xmlns:p14="http://schemas.microsoft.com/office/powerpoint/2010/main" val="1419362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What’s another shape you can make,</a:t>
            </a:r>
            <a:r>
              <a:rPr lang="en-US" baseline="0" dirty="0" smtClean="0"/>
              <a:t> but still balance on your hands and knees?</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16</a:t>
            </a:fld>
            <a:endParaRPr lang="en-US" dirty="0"/>
          </a:p>
        </p:txBody>
      </p:sp>
    </p:spTree>
    <p:extLst>
      <p:ext uri="{BB962C8B-B14F-4D97-AF65-F5344CB8AC3E}">
        <p14:creationId xmlns:p14="http://schemas.microsoft.com/office/powerpoint/2010/main" val="823443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20</a:t>
            </a:fld>
            <a:endParaRPr lang="en-US" dirty="0"/>
          </a:p>
        </p:txBody>
      </p:sp>
    </p:spTree>
    <p:extLst>
      <p:ext uri="{BB962C8B-B14F-4D97-AF65-F5344CB8AC3E}">
        <p14:creationId xmlns:p14="http://schemas.microsoft.com/office/powerpoint/2010/main" val="1652047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21</a:t>
            </a:fld>
            <a:endParaRPr lang="en-US" dirty="0"/>
          </a:p>
        </p:txBody>
      </p:sp>
    </p:spTree>
    <p:extLst>
      <p:ext uri="{BB962C8B-B14F-4D97-AF65-F5344CB8AC3E}">
        <p14:creationId xmlns:p14="http://schemas.microsoft.com/office/powerpoint/2010/main" val="4002003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22</a:t>
            </a:fld>
            <a:endParaRPr lang="en-US" dirty="0"/>
          </a:p>
        </p:txBody>
      </p:sp>
    </p:spTree>
    <p:extLst>
      <p:ext uri="{BB962C8B-B14F-4D97-AF65-F5344CB8AC3E}">
        <p14:creationId xmlns:p14="http://schemas.microsoft.com/office/powerpoint/2010/main" val="1685038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10/26/2015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10/26/2015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652D25-598C-478D-8762-EE41A8918FED}" type="datetimeFigureOut">
              <a:rPr lang="en-US" smtClean="0"/>
              <a:pPr/>
              <a:t>10/26/2015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652D25-598C-478D-8762-EE41A8918FED}" type="datetimeFigureOut">
              <a:rPr lang="en-US" smtClean="0"/>
              <a:pPr/>
              <a:t>10/26/2015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652D25-598C-478D-8762-EE41A8918FED}" type="datetimeFigureOut">
              <a:rPr lang="en-US" smtClean="0"/>
              <a:pPr/>
              <a:t>10/26/2015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652D25-598C-478D-8762-EE41A8918FED}" type="datetimeFigureOut">
              <a:rPr lang="en-US" smtClean="0"/>
              <a:pPr/>
              <a:t>10/26/2015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652D25-598C-478D-8762-EE41A8918FED}" type="datetimeFigureOut">
              <a:rPr lang="en-US" smtClean="0"/>
              <a:pPr/>
              <a:t>10/26/2015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652D25-598C-478D-8762-EE41A8918FED}" type="datetimeFigureOut">
              <a:rPr lang="en-US" smtClean="0"/>
              <a:pPr/>
              <a:t>10/26/2015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652D25-598C-478D-8762-EE41A8918FED}" type="datetimeFigureOut">
              <a:rPr lang="en-US" smtClean="0"/>
              <a:pPr/>
              <a:t>10/26/2015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10/26/2015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10/26/2015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7363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785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1434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239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1666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5535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8661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9467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63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51342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552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52D25-598C-478D-8762-EE41A8918FED}" type="datetimeFigureOut">
              <a:rPr lang="en-US" smtClean="0"/>
              <a:pPr/>
              <a:t>10/26/2015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6FB73-B03A-4147-B69B-E17FA111676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81ABA7-F488-4626-9E63-EBADC8915B70}" type="datetimeFigureOut">
              <a:rPr lang="en-US" smtClean="0">
                <a:solidFill>
                  <a:prstClr val="black">
                    <a:tint val="75000"/>
                  </a:prstClr>
                </a:solidFill>
              </a:rPr>
              <a:pPr/>
              <a:t>10/26/2015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4924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9.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12.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Documents and Settings\Sharon.RHYTHMANDMOVESN\My Documents\Portola\Power Point\Clip Art\32029877.eps"/>
          <p:cNvPicPr>
            <a:picLocks noChangeAspect="1" noChangeArrowheads="1"/>
          </p:cNvPicPr>
          <p:nvPr/>
        </p:nvPicPr>
        <p:blipFill>
          <a:blip r:embed="rId3"/>
          <a:srcRect/>
          <a:stretch>
            <a:fillRect/>
          </a:stretch>
        </p:blipFill>
        <p:spPr bwMode="auto">
          <a:xfrm>
            <a:off x="914400" y="4343400"/>
            <a:ext cx="1905000" cy="1905000"/>
          </a:xfrm>
          <a:prstGeom prst="rect">
            <a:avLst/>
          </a:prstGeom>
          <a:noFill/>
        </p:spPr>
      </p:pic>
      <p:sp>
        <p:nvSpPr>
          <p:cNvPr id="2" name="Title 1"/>
          <p:cNvSpPr>
            <a:spLocks noGrp="1"/>
          </p:cNvSpPr>
          <p:nvPr>
            <p:ph type="ctrTitle"/>
          </p:nvPr>
        </p:nvSpPr>
        <p:spPr>
          <a:xfrm>
            <a:off x="1143000" y="838200"/>
            <a:ext cx="6934200" cy="2209800"/>
          </a:xfrm>
        </p:spPr>
        <p:txBody>
          <a:bodyPr>
            <a:normAutofit fontScale="90000"/>
          </a:bodyPr>
          <a:lstStyle/>
          <a:p>
            <a:r>
              <a:rPr lang="en-US" sz="13300" b="1" dirty="0" smtClean="0">
                <a:solidFill>
                  <a:schemeClr val="bg1"/>
                </a:solidFill>
                <a:effectLst>
                  <a:outerShdw blurRad="38100" dist="38100" dir="2700000" algn="tl">
                    <a:srgbClr val="000000">
                      <a:alpha val="43137"/>
                    </a:srgbClr>
                  </a:outerShdw>
                </a:effectLst>
              </a:rPr>
              <a:t>Welcome</a:t>
            </a:r>
            <a:r>
              <a:rPr lang="en-US" dirty="0" smtClean="0">
                <a:solidFill>
                  <a:srgbClr val="FF0000"/>
                </a:solidFill>
                <a:effectLst>
                  <a:outerShdw blurRad="38100" dist="38100" dir="2700000" algn="tl">
                    <a:srgbClr val="000000">
                      <a:alpha val="43137"/>
                    </a:srgbClr>
                  </a:outerShdw>
                </a:effectLst>
              </a:rPr>
              <a:t> </a:t>
            </a:r>
            <a:br>
              <a:rPr lang="en-US" dirty="0" smtClean="0">
                <a:solidFill>
                  <a:srgbClr val="FF0000"/>
                </a:solidFill>
                <a:effectLst>
                  <a:outerShdw blurRad="38100" dist="38100" dir="2700000" algn="tl">
                    <a:srgbClr val="000000">
                      <a:alpha val="43137"/>
                    </a:srgbClr>
                  </a:outerShdw>
                </a:effectLst>
              </a:rPr>
            </a:br>
            <a:endParaRPr lang="en-US" dirty="0">
              <a:solidFill>
                <a:srgbClr val="FF0000"/>
              </a:solidFill>
              <a:effectLst>
                <a:outerShdw blurRad="38100" dist="38100" dir="2700000" algn="tl">
                  <a:srgbClr val="000000">
                    <a:alpha val="43137"/>
                  </a:srgbClr>
                </a:outerShdw>
              </a:effectLst>
            </a:endParaRPr>
          </a:p>
        </p:txBody>
      </p:sp>
      <p:sp>
        <p:nvSpPr>
          <p:cNvPr id="11" name="Rectangle 10"/>
          <p:cNvSpPr/>
          <p:nvPr/>
        </p:nvSpPr>
        <p:spPr>
          <a:xfrm>
            <a:off x="708802" y="2514600"/>
            <a:ext cx="7974235" cy="1569660"/>
          </a:xfrm>
          <a:prstGeom prst="rect">
            <a:avLst/>
          </a:prstGeom>
          <a:noFill/>
        </p:spPr>
        <p:txBody>
          <a:bodyPr wrap="none" lIns="91440" tIns="45720" rIns="91440" bIns="45720">
            <a:spAutoFit/>
          </a:bodyPr>
          <a:lstStyle/>
          <a:p>
            <a:pPr algn="ctr"/>
            <a:r>
              <a:rPr lang="en-US" sz="9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Stand on a Mat</a:t>
            </a:r>
            <a:endParaRPr lang="en-US" sz="5400" b="1"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686800" cy="4830763"/>
          </a:xfrm>
        </p:spPr>
        <p:txBody>
          <a:bodyPr>
            <a:noAutofit/>
          </a:bodyPr>
          <a:lstStyle/>
          <a:p>
            <a:pPr marL="0" indent="0" algn="ctr">
              <a:buNone/>
            </a:pPr>
            <a:r>
              <a:rPr lang="en-US" sz="8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DO YOUR BEST</a:t>
            </a:r>
          </a:p>
          <a:p>
            <a:pPr algn="ctr">
              <a:buNone/>
            </a:pPr>
            <a:r>
              <a:rPr lang="en-US" sz="8800" dirty="0" smtClean="0"/>
              <a:t>	</a:t>
            </a:r>
            <a:r>
              <a:rPr lang="en-US" sz="8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BE </a:t>
            </a:r>
            <a:r>
              <a:rPr lang="en-US" sz="8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SAFE</a:t>
            </a:r>
          </a:p>
          <a:p>
            <a:pPr algn="ctr">
              <a:buNone/>
            </a:pPr>
            <a:r>
              <a:rPr lang="en-US" sz="8800" dirty="0" smtClean="0"/>
              <a:t>	</a:t>
            </a:r>
            <a:r>
              <a:rPr lang="en-US" sz="8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BE </a:t>
            </a:r>
            <a:r>
              <a:rPr lang="en-US" sz="8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RESPECTFUL</a:t>
            </a:r>
          </a:p>
          <a:p>
            <a:pPr algn="ctr">
              <a:buNone/>
            </a:pPr>
            <a:r>
              <a:rPr lang="en-US" sz="8800" dirty="0" smtClean="0"/>
              <a:t>	</a:t>
            </a:r>
            <a:endParaRPr lang="en-US" sz="88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3200"/>
            <a:ext cx="8229600" cy="1143000"/>
          </a:xfrm>
        </p:spPr>
        <p:txBody>
          <a:bodyPr>
            <a:noAutofit/>
          </a:bodyPr>
          <a:lstStyle/>
          <a:p>
            <a:r>
              <a:rPr lang="en-US" sz="15000" b="1" dirty="0" smtClean="0">
                <a:solidFill>
                  <a:schemeClr val="bg1"/>
                </a:solidFill>
                <a:effectLst>
                  <a:outerShdw blurRad="38100" dist="38100" dir="2700000" algn="tl">
                    <a:srgbClr val="000000">
                      <a:alpha val="43137"/>
                    </a:srgbClr>
                  </a:outerShdw>
                </a:effectLst>
              </a:rPr>
              <a:t>Body Parts</a:t>
            </a:r>
            <a:endParaRPr lang="en-US" sz="150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Person front and back with labels.eps"/>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91256" y="76200"/>
            <a:ext cx="9052744" cy="66294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effectLst>
                  <a:outerShdw blurRad="38100" dist="38100" dir="2700000" algn="tl">
                    <a:srgbClr val="000000">
                      <a:alpha val="43137"/>
                    </a:srgbClr>
                  </a:outerShdw>
                </a:effectLst>
              </a:rPr>
              <a:t>Take your weight on your:</a:t>
            </a:r>
            <a:endParaRPr lang="en-US"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ctr">
              <a:buNone/>
            </a:pPr>
            <a:r>
              <a:rPr lang="en-US" sz="9600" b="1" dirty="0" smtClean="0">
                <a:solidFill>
                  <a:schemeClr val="bg1"/>
                </a:solidFill>
                <a:effectLst>
                  <a:outerShdw blurRad="38100" dist="38100" dir="2700000" algn="tl">
                    <a:srgbClr val="000000">
                      <a:alpha val="43137"/>
                    </a:srgbClr>
                  </a:outerShdw>
                </a:effectLst>
              </a:rPr>
              <a:t>Bottom/seat</a:t>
            </a:r>
          </a:p>
          <a:p>
            <a:endParaRPr lang="en-US" dirty="0" smtClean="0"/>
          </a:p>
          <a:p>
            <a:endParaRPr lang="en-US" dirty="0"/>
          </a:p>
        </p:txBody>
      </p:sp>
      <p:pic>
        <p:nvPicPr>
          <p:cNvPr id="3074"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743200" y="3048000"/>
            <a:ext cx="4048125" cy="34145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1676399"/>
          </a:xfrm>
        </p:spPr>
        <p:txBody>
          <a:bodyPr>
            <a:normAutofit/>
          </a:bodyPr>
          <a:lstStyle/>
          <a:p>
            <a:pPr algn="ctr">
              <a:buNone/>
            </a:pPr>
            <a:r>
              <a:rPr lang="en-US" sz="9600" b="1" dirty="0" smtClean="0">
                <a:solidFill>
                  <a:schemeClr val="bg1"/>
                </a:solidFill>
                <a:effectLst>
                  <a:outerShdw blurRad="38100" dist="38100" dir="2700000" algn="tl">
                    <a:srgbClr val="000000">
                      <a:alpha val="43137"/>
                    </a:srgbClr>
                  </a:outerShdw>
                </a:effectLst>
              </a:rPr>
              <a:t>Back</a:t>
            </a:r>
          </a:p>
          <a:p>
            <a:endParaRPr lang="en-US" dirty="0"/>
          </a:p>
        </p:txBody>
      </p:sp>
      <p:sp>
        <p:nvSpPr>
          <p:cNvPr id="5" name="Title 1"/>
          <p:cNvSpPr>
            <a:spLocks noGrp="1"/>
          </p:cNvSpPr>
          <p:nvPr>
            <p:ph type="title"/>
          </p:nvPr>
        </p:nvSpPr>
        <p:spPr/>
        <p:txBody>
          <a:bodyPr/>
          <a:lstStyle/>
          <a:p>
            <a:r>
              <a:rPr lang="en-US" b="1" dirty="0" smtClean="0">
                <a:solidFill>
                  <a:schemeClr val="bg1"/>
                </a:solidFill>
                <a:effectLst>
                  <a:outerShdw blurRad="38100" dist="38100" dir="2700000" algn="tl">
                    <a:srgbClr val="000000">
                      <a:alpha val="43137"/>
                    </a:srgbClr>
                  </a:outerShdw>
                </a:effectLst>
              </a:rPr>
              <a:t>Take your weight on your:</a:t>
            </a:r>
            <a:endParaRPr lang="en-US" b="1" dirty="0">
              <a:solidFill>
                <a:schemeClr val="bg1"/>
              </a:solidFill>
              <a:effectLst>
                <a:outerShdw blurRad="38100" dist="38100" dir="2700000" algn="tl">
                  <a:srgbClr val="000000">
                    <a:alpha val="43137"/>
                  </a:srgbClr>
                </a:outerShdw>
              </a:effectLst>
            </a:endParaRPr>
          </a:p>
        </p:txBody>
      </p:sp>
      <p:pic>
        <p:nvPicPr>
          <p:cNvPr id="5122"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905000" y="2819400"/>
            <a:ext cx="5139432" cy="3438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600200"/>
            <a:ext cx="8229600" cy="1569660"/>
          </a:xfrm>
          <a:prstGeom prst="rect">
            <a:avLst/>
          </a:prstGeom>
        </p:spPr>
        <p:txBody>
          <a:bodyPr>
            <a:spAutoFit/>
          </a:bodyPr>
          <a:lstStyle/>
          <a:p>
            <a:pPr algn="ctr">
              <a:buNone/>
            </a:pPr>
            <a:r>
              <a:rPr lang="en-US" sz="9600" b="1" dirty="0" smtClean="0">
                <a:solidFill>
                  <a:schemeClr val="bg1"/>
                </a:solidFill>
                <a:effectLst>
                  <a:outerShdw blurRad="38100" dist="38100" dir="2700000" algn="tl">
                    <a:srgbClr val="000000">
                      <a:alpha val="43137"/>
                    </a:srgbClr>
                  </a:outerShdw>
                </a:effectLst>
              </a:rPr>
              <a:t>Stomach</a:t>
            </a:r>
          </a:p>
        </p:txBody>
      </p:sp>
      <p:sp>
        <p:nvSpPr>
          <p:cNvPr id="5" name="Title 1"/>
          <p:cNvSpPr>
            <a:spLocks noGrp="1"/>
          </p:cNvSpPr>
          <p:nvPr>
            <p:ph type="title"/>
          </p:nvPr>
        </p:nvSpPr>
        <p:spPr/>
        <p:txBody>
          <a:bodyPr/>
          <a:lstStyle/>
          <a:p>
            <a:r>
              <a:rPr lang="en-US" b="1" dirty="0" smtClean="0">
                <a:solidFill>
                  <a:schemeClr val="bg1"/>
                </a:solidFill>
                <a:effectLst>
                  <a:outerShdw blurRad="38100" dist="38100" dir="2700000" algn="tl">
                    <a:srgbClr val="000000">
                      <a:alpha val="43137"/>
                    </a:srgbClr>
                  </a:outerShdw>
                </a:effectLst>
              </a:rPr>
              <a:t>Take your weight on your:</a:t>
            </a:r>
            <a:endParaRPr lang="en-US" b="1" dirty="0">
              <a:solidFill>
                <a:schemeClr val="bg1"/>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914400" y="3581400"/>
            <a:ext cx="7415318" cy="2524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524000"/>
            <a:ext cx="4419600" cy="1523999"/>
          </a:xfrm>
        </p:spPr>
        <p:txBody>
          <a:bodyPr>
            <a:normAutofit lnSpcReduction="10000"/>
          </a:bodyPr>
          <a:lstStyle/>
          <a:p>
            <a:pPr algn="ctr">
              <a:buNone/>
            </a:pPr>
            <a:r>
              <a:rPr lang="en-US" sz="9600" b="1" dirty="0" smtClean="0">
                <a:solidFill>
                  <a:schemeClr val="bg1"/>
                </a:solidFill>
                <a:effectLst>
                  <a:outerShdw blurRad="38100" dist="38100" dir="2700000" algn="tl">
                    <a:srgbClr val="000000">
                      <a:alpha val="43137"/>
                    </a:srgbClr>
                  </a:outerShdw>
                </a:effectLst>
              </a:rPr>
              <a:t>Foot</a:t>
            </a:r>
          </a:p>
          <a:p>
            <a:endParaRPr lang="en-US" dirty="0"/>
          </a:p>
        </p:txBody>
      </p:sp>
      <p:sp>
        <p:nvSpPr>
          <p:cNvPr id="4" name="Title 1"/>
          <p:cNvSpPr>
            <a:spLocks noGrp="1"/>
          </p:cNvSpPr>
          <p:nvPr>
            <p:ph type="title"/>
          </p:nvPr>
        </p:nvSpPr>
        <p:spPr/>
        <p:txBody>
          <a:bodyPr/>
          <a:lstStyle/>
          <a:p>
            <a:r>
              <a:rPr lang="en-US" b="1" dirty="0" smtClean="0">
                <a:solidFill>
                  <a:schemeClr val="bg1"/>
                </a:solidFill>
                <a:effectLst>
                  <a:outerShdw blurRad="38100" dist="38100" dir="2700000" algn="tl">
                    <a:srgbClr val="000000">
                      <a:alpha val="43137"/>
                    </a:srgbClr>
                  </a:outerShdw>
                </a:effectLst>
              </a:rPr>
              <a:t>Take your weight on your:</a:t>
            </a:r>
            <a:endParaRPr lang="en-US" b="1" dirty="0">
              <a:solidFill>
                <a:schemeClr val="bg1"/>
              </a:solidFill>
              <a:effectLst>
                <a:outerShdw blurRad="38100" dist="38100" dir="2700000" algn="tl">
                  <a:srgbClr val="000000">
                    <a:alpha val="43137"/>
                  </a:srgbClr>
                </a:outerShdw>
              </a:effectLst>
            </a:endParaRPr>
          </a:p>
        </p:txBody>
      </p:sp>
      <p:pic>
        <p:nvPicPr>
          <p:cNvPr id="4098"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495800" y="1371600"/>
            <a:ext cx="2647950" cy="50577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1600201"/>
            <a:ext cx="5257800" cy="1295400"/>
          </a:xfrm>
        </p:spPr>
        <p:txBody>
          <a:bodyPr>
            <a:normAutofit fontScale="92500" lnSpcReduction="20000"/>
          </a:bodyPr>
          <a:lstStyle/>
          <a:p>
            <a:pPr algn="ctr">
              <a:buNone/>
            </a:pPr>
            <a:r>
              <a:rPr lang="en-US" sz="10400" b="1" dirty="0" smtClean="0">
                <a:solidFill>
                  <a:schemeClr val="bg1"/>
                </a:solidFill>
                <a:effectLst>
                  <a:outerShdw blurRad="38100" dist="38100" dir="2700000" algn="tl">
                    <a:srgbClr val="000000">
                      <a:alpha val="43137"/>
                    </a:srgbClr>
                  </a:outerShdw>
                </a:effectLst>
              </a:rPr>
              <a:t>Knee</a:t>
            </a:r>
          </a:p>
          <a:p>
            <a:endParaRPr lang="en-US" dirty="0"/>
          </a:p>
        </p:txBody>
      </p:sp>
      <p:sp>
        <p:nvSpPr>
          <p:cNvPr id="4" name="Title 1"/>
          <p:cNvSpPr>
            <a:spLocks noGrp="1"/>
          </p:cNvSpPr>
          <p:nvPr>
            <p:ph type="title"/>
          </p:nvPr>
        </p:nvSpPr>
        <p:spPr/>
        <p:txBody>
          <a:bodyPr/>
          <a:lstStyle/>
          <a:p>
            <a:r>
              <a:rPr lang="en-US" b="1" dirty="0" smtClean="0">
                <a:solidFill>
                  <a:schemeClr val="bg1"/>
                </a:solidFill>
                <a:effectLst>
                  <a:outerShdw blurRad="38100" dist="38100" dir="2700000" algn="tl">
                    <a:srgbClr val="000000">
                      <a:alpha val="43137"/>
                    </a:srgbClr>
                  </a:outerShdw>
                </a:effectLst>
              </a:rPr>
              <a:t>Take your weight on your:</a:t>
            </a:r>
            <a:endParaRPr lang="en-US" b="1" dirty="0">
              <a:solidFill>
                <a:schemeClr val="bg1"/>
              </a:solidFill>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133600" y="2438400"/>
            <a:ext cx="4638675" cy="47905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US" sz="9600" b="1" dirty="0" smtClean="0">
                <a:solidFill>
                  <a:schemeClr val="bg1"/>
                </a:solidFill>
                <a:effectLst>
                  <a:outerShdw blurRad="38100" dist="38100" dir="2700000" algn="tl">
                    <a:srgbClr val="000000">
                      <a:alpha val="43137"/>
                    </a:srgbClr>
                  </a:outerShdw>
                </a:effectLst>
              </a:rPr>
              <a:t>Hip</a:t>
            </a:r>
          </a:p>
          <a:p>
            <a:endParaRPr lang="en-US" dirty="0"/>
          </a:p>
        </p:txBody>
      </p:sp>
      <p:sp>
        <p:nvSpPr>
          <p:cNvPr id="4" name="Title 1"/>
          <p:cNvSpPr>
            <a:spLocks noGrp="1"/>
          </p:cNvSpPr>
          <p:nvPr>
            <p:ph type="title"/>
          </p:nvPr>
        </p:nvSpPr>
        <p:spPr>
          <a:xfrm>
            <a:off x="914400" y="228600"/>
            <a:ext cx="8229600" cy="1143000"/>
          </a:xfrm>
        </p:spPr>
        <p:txBody>
          <a:bodyPr/>
          <a:lstStyle/>
          <a:p>
            <a:r>
              <a:rPr lang="en-US" b="1" dirty="0" smtClean="0">
                <a:solidFill>
                  <a:schemeClr val="bg1"/>
                </a:solidFill>
                <a:effectLst>
                  <a:outerShdw blurRad="38100" dist="38100" dir="2700000" algn="tl">
                    <a:srgbClr val="000000">
                      <a:alpha val="43137"/>
                    </a:srgbClr>
                  </a:outerShdw>
                </a:effectLst>
              </a:rPr>
              <a:t>Take your weight on your:</a:t>
            </a:r>
            <a:endParaRPr lang="en-US" b="1" dirty="0">
              <a:solidFill>
                <a:schemeClr val="bg1"/>
              </a:solidFill>
              <a:effectLst>
                <a:outerShdw blurRad="38100" dist="38100" dir="2700000" algn="tl">
                  <a:srgbClr val="000000">
                    <a:alpha val="43137"/>
                  </a:srgbClr>
                </a:outerShdw>
              </a:effectLst>
            </a:endParaRPr>
          </a:p>
        </p:txBody>
      </p:sp>
      <p:pic>
        <p:nvPicPr>
          <p:cNvPr id="5" name="Picture 2" descr="C:\Users\Sharon\Pictures\MiniMoves\Single body part balances\Hip.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81200" y="3079934"/>
            <a:ext cx="5062538" cy="2435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2743200"/>
            <a:ext cx="8229600" cy="1143000"/>
          </a:xfrm>
        </p:spPr>
        <p:txBody>
          <a:bodyPr>
            <a:noAutofit/>
          </a:bodyPr>
          <a:lstStyle/>
          <a:p>
            <a:r>
              <a:rPr lang="en-US" sz="15000" b="1" dirty="0" smtClean="0">
                <a:solidFill>
                  <a:schemeClr val="bg1"/>
                </a:solidFill>
                <a:effectLst>
                  <a:outerShdw blurRad="38100" dist="38100" dir="2700000" algn="tl">
                    <a:srgbClr val="000000">
                      <a:alpha val="43137"/>
                    </a:srgbClr>
                  </a:outerShdw>
                </a:effectLst>
              </a:rPr>
              <a:t>Musical Balance</a:t>
            </a:r>
            <a:endParaRPr lang="en-US" sz="15000" b="1" dirty="0">
              <a:solidFill>
                <a:schemeClr val="bg1"/>
              </a:solidFill>
              <a:effectLst>
                <a:outerShdw blurRad="38100" dist="38100" dir="2700000" algn="tl">
                  <a:srgbClr val="000000">
                    <a:alpha val="43137"/>
                  </a:srgbClr>
                </a:outerShdw>
              </a:effectLst>
            </a:endParaRPr>
          </a:p>
        </p:txBody>
      </p:sp>
      <p:pic>
        <p:nvPicPr>
          <p:cNvPr id="5" name="Mardigras (Travel Sto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419600" y="3276600"/>
            <a:ext cx="304800" cy="304800"/>
          </a:xfrm>
          <a:prstGeom prst="rect">
            <a:avLst/>
          </a:prstGeom>
        </p:spPr>
      </p:pic>
    </p:spTree>
    <p:extLst>
      <p:ext uri="{BB962C8B-B14F-4D97-AF65-F5344CB8AC3E}">
        <p14:creationId xmlns:p14="http://schemas.microsoft.com/office/powerpoint/2010/main" val="2944652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nextCondLst>
                <p:cond evt="onClick" delay="0">
                  <p:tgtEl>
                    <p:spTgt spid="5"/>
                  </p:tgtEl>
                </p:cond>
              </p:nextCondLst>
            </p:seq>
            <p:audio>
              <p:cMediaNode vol="80000" numSld="999">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349561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229600" cy="4525963"/>
          </a:xfrm>
        </p:spPr>
        <p:txBody>
          <a:bodyPr>
            <a:normAutofit/>
          </a:bodyPr>
          <a:lstStyle/>
          <a:p>
            <a:pPr algn="ctr">
              <a:buNone/>
            </a:pPr>
            <a:r>
              <a:rPr lang="en-US" sz="15000" b="1" dirty="0" smtClean="0">
                <a:solidFill>
                  <a:schemeClr val="bg1"/>
                </a:solidFill>
                <a:effectLst>
                  <a:outerShdw blurRad="38100" dist="38100" dir="2700000" algn="tl">
                    <a:srgbClr val="000000">
                      <a:alpha val="43137"/>
                    </a:srgbClr>
                  </a:outerShdw>
                </a:effectLst>
              </a:rPr>
              <a:t>BALANCE</a:t>
            </a:r>
          </a:p>
          <a:p>
            <a:pPr algn="ctr">
              <a:buNone/>
            </a:pPr>
            <a:r>
              <a:rPr lang="en-US" b="1" dirty="0" smtClean="0">
                <a:solidFill>
                  <a:schemeClr val="bg1"/>
                </a:solidFill>
                <a:effectLst>
                  <a:outerShdw blurRad="38100" dist="38100" dir="2700000" algn="tl">
                    <a:srgbClr val="000000">
                      <a:alpha val="43137"/>
                    </a:srgbClr>
                  </a:outerShdw>
                </a:effectLst>
              </a:rPr>
              <a:t>Hold your body still for 3 or more seconds</a:t>
            </a:r>
            <a:endParaRPr lang="en-US"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09600" y="2514600"/>
            <a:ext cx="7974235" cy="1569660"/>
          </a:xfrm>
          <a:prstGeom prst="rect">
            <a:avLst/>
          </a:prstGeom>
          <a:noFill/>
        </p:spPr>
        <p:txBody>
          <a:bodyPr wrap="none" lIns="91440" tIns="45720" rIns="91440" bIns="45720">
            <a:spAutoFit/>
          </a:bodyPr>
          <a:lstStyle/>
          <a:p>
            <a:pPr algn="ctr"/>
            <a:r>
              <a:rPr lang="en-US" sz="9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Stand on a Mat</a:t>
            </a:r>
            <a:endParaRPr lang="en-US" sz="5400" b="1"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9235355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normAutofit/>
          </a:bodyPr>
          <a:lstStyle/>
          <a:p>
            <a:r>
              <a:rPr lang="en-US" sz="5400" b="1" dirty="0" smtClean="0">
                <a:solidFill>
                  <a:schemeClr val="bg1"/>
                </a:solidFill>
                <a:effectLst>
                  <a:outerShdw blurRad="38100" dist="38100" dir="2700000" algn="tl">
                    <a:srgbClr val="000000">
                      <a:alpha val="43137"/>
                    </a:srgbClr>
                  </a:outerShdw>
                </a:effectLst>
              </a:rPr>
              <a:t>BALANCE ON 4 BODY PARTS</a:t>
            </a:r>
            <a:endParaRPr lang="en-US" sz="5400"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371600"/>
            <a:ext cx="8229600" cy="5181600"/>
          </a:xfrm>
        </p:spPr>
        <p:txBody>
          <a:bodyPr>
            <a:normAutofit fontScale="92500" lnSpcReduction="10000"/>
          </a:bodyPr>
          <a:lstStyle/>
          <a:p>
            <a:pPr algn="ctr">
              <a:buFont typeface="Wingdings" pitchFamily="2" charset="2"/>
              <a:buChar char="v"/>
            </a:pPr>
            <a:r>
              <a:rPr lang="en-US" sz="6000" b="1" dirty="0" smtClean="0">
                <a:solidFill>
                  <a:schemeClr val="bg1"/>
                </a:solidFill>
                <a:effectLst>
                  <a:outerShdw blurRad="38100" dist="38100" dir="2700000" algn="tl">
                    <a:srgbClr val="000000">
                      <a:alpha val="43137"/>
                    </a:srgbClr>
                  </a:outerShdw>
                </a:effectLst>
              </a:rPr>
              <a:t>Take your weight on two hands and two feet.</a:t>
            </a:r>
          </a:p>
          <a:p>
            <a:pPr algn="ctr">
              <a:buFont typeface="Wingdings" pitchFamily="2" charset="2"/>
              <a:buChar char="v"/>
            </a:pPr>
            <a:endParaRPr lang="en-US" sz="6000" b="1" dirty="0" smtClean="0">
              <a:solidFill>
                <a:schemeClr val="bg1"/>
              </a:solidFill>
              <a:effectLst>
                <a:outerShdw blurRad="38100" dist="38100" dir="2700000" algn="tl">
                  <a:srgbClr val="000000">
                    <a:alpha val="43137"/>
                  </a:srgbClr>
                </a:outerShdw>
              </a:effectLst>
            </a:endParaRPr>
          </a:p>
          <a:p>
            <a:pPr algn="ctr">
              <a:buNone/>
            </a:pPr>
            <a:endParaRPr lang="en-US" sz="4800" b="1" dirty="0" smtClean="0">
              <a:solidFill>
                <a:schemeClr val="bg1"/>
              </a:solidFill>
              <a:effectLst>
                <a:outerShdw blurRad="38100" dist="38100" dir="2700000" algn="tl">
                  <a:srgbClr val="000000">
                    <a:alpha val="43137"/>
                  </a:srgbClr>
                </a:outerShdw>
              </a:effectLst>
            </a:endParaRPr>
          </a:p>
          <a:p>
            <a:pPr algn="ctr">
              <a:buNone/>
            </a:pPr>
            <a:r>
              <a:rPr lang="en-US" sz="5200" b="1" dirty="0" smtClean="0">
                <a:solidFill>
                  <a:schemeClr val="bg1"/>
                </a:solidFill>
                <a:effectLst>
                  <a:outerShdw blurRad="38100" dist="38100" dir="2700000" algn="tl">
                    <a:srgbClr val="000000">
                      <a:alpha val="43137"/>
                    </a:srgbClr>
                  </a:outerShdw>
                </a:effectLst>
              </a:rPr>
              <a:t>Two (2) hands + Two (2) Feet = </a:t>
            </a:r>
          </a:p>
          <a:p>
            <a:pPr algn="ctr">
              <a:buNone/>
            </a:pPr>
            <a:r>
              <a:rPr lang="en-US" sz="5200" b="1" dirty="0" smtClean="0">
                <a:solidFill>
                  <a:schemeClr val="bg1"/>
                </a:solidFill>
                <a:effectLst>
                  <a:outerShdw blurRad="38100" dist="38100" dir="2700000" algn="tl">
                    <a:srgbClr val="000000">
                      <a:alpha val="43137"/>
                    </a:srgbClr>
                  </a:outerShdw>
                </a:effectLst>
              </a:rPr>
              <a:t>Four (4) Parts</a:t>
            </a:r>
            <a:endParaRPr lang="en-US" sz="5200" b="1" dirty="0">
              <a:solidFill>
                <a:schemeClr val="bg1"/>
              </a:solidFill>
              <a:effectLst>
                <a:outerShdw blurRad="38100" dist="38100" dir="2700000" algn="tl">
                  <a:srgbClr val="000000">
                    <a:alpha val="43137"/>
                  </a:srgbClr>
                </a:outerShdw>
              </a:effectLst>
            </a:endParaRPr>
          </a:p>
        </p:txBody>
      </p:sp>
      <p:pic>
        <p:nvPicPr>
          <p:cNvPr id="2050" name="Picture 2" descr="C:\Documents and Settings\Administrator\My Documents\Clip Art\hands and feet.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33601" y="2971800"/>
            <a:ext cx="3429000" cy="18288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bg1"/>
                </a:solidFill>
                <a:effectLst>
                  <a:outerShdw blurRad="38100" dist="38100" dir="2700000" algn="tl">
                    <a:srgbClr val="000000">
                      <a:alpha val="43137"/>
                    </a:srgbClr>
                  </a:outerShdw>
                </a:effectLst>
              </a:rPr>
              <a:t>BALANCE ON 4 BODY PARTS</a:t>
            </a:r>
            <a:endParaRPr lang="en-US" sz="5400"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0"/>
            <a:ext cx="8229600" cy="5105400"/>
          </a:xfrm>
        </p:spPr>
        <p:txBody>
          <a:bodyPr>
            <a:normAutofit fontScale="85000" lnSpcReduction="20000"/>
          </a:bodyPr>
          <a:lstStyle/>
          <a:p>
            <a:pPr algn="ctr">
              <a:buFont typeface="Wingdings" pitchFamily="2" charset="2"/>
              <a:buChar char="v"/>
            </a:pPr>
            <a:r>
              <a:rPr lang="en-US" sz="6000" b="1" dirty="0" smtClean="0">
                <a:solidFill>
                  <a:schemeClr val="bg1"/>
                </a:solidFill>
                <a:effectLst>
                  <a:outerShdw blurRad="38100" dist="38100" dir="2700000" algn="tl">
                    <a:srgbClr val="000000">
                      <a:alpha val="43137"/>
                    </a:srgbClr>
                  </a:outerShdw>
                </a:effectLst>
              </a:rPr>
              <a:t>Take your weight on two hands and two knees.</a:t>
            </a:r>
          </a:p>
          <a:p>
            <a:pPr>
              <a:buNone/>
            </a:pPr>
            <a:endParaRPr lang="en-US" b="1" dirty="0" smtClean="0">
              <a:solidFill>
                <a:schemeClr val="bg1"/>
              </a:solidFill>
              <a:effectLst>
                <a:outerShdw blurRad="38100" dist="38100" dir="2700000" algn="tl">
                  <a:srgbClr val="000000">
                    <a:alpha val="43137"/>
                  </a:srgbClr>
                </a:outerShdw>
              </a:effectLst>
            </a:endParaRPr>
          </a:p>
          <a:p>
            <a:pPr algn="ctr">
              <a:buNone/>
            </a:pPr>
            <a:endParaRPr lang="en-US" sz="5200" b="1" dirty="0" smtClean="0">
              <a:solidFill>
                <a:schemeClr val="bg1"/>
              </a:solidFill>
              <a:effectLst>
                <a:outerShdw blurRad="38100" dist="38100" dir="2700000" algn="tl">
                  <a:srgbClr val="000000">
                    <a:alpha val="43137"/>
                  </a:srgbClr>
                </a:outerShdw>
              </a:effectLst>
            </a:endParaRPr>
          </a:p>
          <a:p>
            <a:pPr algn="ctr">
              <a:buNone/>
            </a:pPr>
            <a:endParaRPr lang="en-US" sz="5200" b="1" dirty="0" smtClean="0">
              <a:solidFill>
                <a:schemeClr val="bg1"/>
              </a:solidFill>
              <a:effectLst>
                <a:outerShdw blurRad="38100" dist="38100" dir="2700000" algn="tl">
                  <a:srgbClr val="000000">
                    <a:alpha val="43137"/>
                  </a:srgbClr>
                </a:outerShdw>
              </a:effectLst>
            </a:endParaRPr>
          </a:p>
          <a:p>
            <a:pPr algn="ctr">
              <a:buNone/>
            </a:pPr>
            <a:endParaRPr lang="en-US" sz="5200" b="1" dirty="0" smtClean="0">
              <a:solidFill>
                <a:schemeClr val="bg1"/>
              </a:solidFill>
              <a:effectLst>
                <a:outerShdw blurRad="38100" dist="38100" dir="2700000" algn="tl">
                  <a:srgbClr val="000000">
                    <a:alpha val="43137"/>
                  </a:srgbClr>
                </a:outerShdw>
              </a:effectLst>
            </a:endParaRPr>
          </a:p>
          <a:p>
            <a:pPr algn="ctr">
              <a:buNone/>
            </a:pPr>
            <a:r>
              <a:rPr lang="en-US" sz="5200" b="1" dirty="0" smtClean="0">
                <a:solidFill>
                  <a:schemeClr val="bg1"/>
                </a:solidFill>
                <a:effectLst>
                  <a:outerShdw blurRad="38100" dist="38100" dir="2700000" algn="tl">
                    <a:srgbClr val="000000">
                      <a:alpha val="43137"/>
                    </a:srgbClr>
                  </a:outerShdw>
                </a:effectLst>
              </a:rPr>
              <a:t>Two </a:t>
            </a:r>
            <a:r>
              <a:rPr lang="en-US" sz="5400" b="1" dirty="0" smtClean="0">
                <a:solidFill>
                  <a:schemeClr val="bg1"/>
                </a:solidFill>
                <a:effectLst>
                  <a:outerShdw blurRad="38100" dist="38100" dir="2700000" algn="tl">
                    <a:srgbClr val="000000">
                      <a:alpha val="43137"/>
                    </a:srgbClr>
                  </a:outerShdw>
                </a:effectLst>
              </a:rPr>
              <a:t>(2) </a:t>
            </a:r>
            <a:r>
              <a:rPr lang="en-US" sz="5200" b="1" dirty="0" smtClean="0">
                <a:solidFill>
                  <a:schemeClr val="bg1"/>
                </a:solidFill>
                <a:effectLst>
                  <a:outerShdw blurRad="38100" dist="38100" dir="2700000" algn="tl">
                    <a:srgbClr val="000000">
                      <a:alpha val="43137"/>
                    </a:srgbClr>
                  </a:outerShdw>
                </a:effectLst>
              </a:rPr>
              <a:t>hands + Two </a:t>
            </a:r>
            <a:r>
              <a:rPr lang="en-US" sz="5400" b="1" dirty="0" smtClean="0">
                <a:solidFill>
                  <a:schemeClr val="bg1"/>
                </a:solidFill>
                <a:effectLst>
                  <a:outerShdw blurRad="38100" dist="38100" dir="2700000" algn="tl">
                    <a:srgbClr val="000000">
                      <a:alpha val="43137"/>
                    </a:srgbClr>
                  </a:outerShdw>
                </a:effectLst>
              </a:rPr>
              <a:t>(2)</a:t>
            </a:r>
            <a:r>
              <a:rPr lang="en-US" sz="5200" b="1" dirty="0" smtClean="0">
                <a:solidFill>
                  <a:schemeClr val="bg1"/>
                </a:solidFill>
                <a:effectLst>
                  <a:outerShdw blurRad="38100" dist="38100" dir="2700000" algn="tl">
                    <a:srgbClr val="000000">
                      <a:alpha val="43137"/>
                    </a:srgbClr>
                  </a:outerShdw>
                </a:effectLst>
              </a:rPr>
              <a:t> Knees = Four (4) Parts</a:t>
            </a:r>
            <a:endParaRPr lang="en-US" sz="5200" b="1" dirty="0">
              <a:solidFill>
                <a:schemeClr val="bg1"/>
              </a:solidFill>
              <a:effectLst>
                <a:outerShdw blurRad="38100" dist="38100" dir="2700000" algn="tl">
                  <a:srgbClr val="000000">
                    <a:alpha val="43137"/>
                  </a:srgbClr>
                </a:outerShdw>
              </a:effectLst>
            </a:endParaRPr>
          </a:p>
        </p:txBody>
      </p:sp>
      <p:pic>
        <p:nvPicPr>
          <p:cNvPr id="1027" name="Picture 3" descr="C:\Documents and Settings\Administrator\My Documents\Clip Art\hands and Knees.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14600" y="2895600"/>
            <a:ext cx="4090987" cy="232568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bg1"/>
                </a:solidFill>
                <a:effectLst>
                  <a:outerShdw blurRad="38100" dist="38100" dir="2700000" algn="tl">
                    <a:srgbClr val="000000">
                      <a:alpha val="43137"/>
                    </a:srgbClr>
                  </a:outerShdw>
                </a:effectLst>
              </a:rPr>
              <a:t>BALANCE ON 4 BODY PARTS</a:t>
            </a:r>
            <a:endParaRPr lang="en-US" sz="5400"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ctr">
              <a:buFont typeface="Wingdings" pitchFamily="2" charset="2"/>
              <a:buChar char="v"/>
            </a:pPr>
            <a:r>
              <a:rPr lang="en-US" sz="6000" b="1" dirty="0" smtClean="0">
                <a:solidFill>
                  <a:schemeClr val="bg1"/>
                </a:solidFill>
                <a:effectLst>
                  <a:outerShdw blurRad="38100" dist="38100" dir="2700000" algn="tl">
                    <a:srgbClr val="000000">
                      <a:alpha val="43137"/>
                    </a:srgbClr>
                  </a:outerShdw>
                </a:effectLst>
              </a:rPr>
              <a:t>Take your weight on two elbows and two knees.</a:t>
            </a:r>
          </a:p>
          <a:p>
            <a:pPr algn="ctr">
              <a:buNone/>
            </a:pPr>
            <a:r>
              <a:rPr lang="en-US" sz="4800" b="1" dirty="0" smtClean="0">
                <a:solidFill>
                  <a:schemeClr val="bg1"/>
                </a:solidFill>
                <a:effectLst>
                  <a:outerShdw blurRad="38100" dist="38100" dir="2700000" algn="tl">
                    <a:srgbClr val="000000">
                      <a:alpha val="43137"/>
                    </a:srgbClr>
                  </a:outerShdw>
                </a:effectLst>
              </a:rPr>
              <a:t>Two (2) Elbows + Two (2) Knees = Four (4) Parts</a:t>
            </a:r>
            <a:endParaRPr lang="en-US" sz="48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bg1"/>
                </a:solidFill>
                <a:effectLst>
                  <a:outerShdw blurRad="38100" dist="38100" dir="2700000" algn="tl">
                    <a:srgbClr val="000000">
                      <a:alpha val="43137"/>
                    </a:srgbClr>
                  </a:outerShdw>
                </a:effectLst>
              </a:rPr>
              <a:t>BALANCE ON 4 BODY PARTS</a:t>
            </a:r>
            <a:endParaRPr lang="en-US" sz="5400"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ctr">
              <a:buFont typeface="Wingdings" pitchFamily="2" charset="2"/>
              <a:buChar char="v"/>
            </a:pPr>
            <a:r>
              <a:rPr lang="en-US" sz="6000" b="1" dirty="0" smtClean="0">
                <a:solidFill>
                  <a:schemeClr val="bg1"/>
                </a:solidFill>
                <a:effectLst>
                  <a:outerShdw blurRad="38100" dist="38100" dir="2700000" algn="tl">
                    <a:srgbClr val="000000">
                      <a:alpha val="43137"/>
                    </a:srgbClr>
                  </a:outerShdw>
                </a:effectLst>
              </a:rPr>
              <a:t>Take your weight on two hands, one foot and one knee.</a:t>
            </a:r>
          </a:p>
          <a:p>
            <a:pPr algn="ctr">
              <a:buNone/>
            </a:pPr>
            <a:r>
              <a:rPr lang="en-US" sz="4800" b="1" dirty="0" smtClean="0">
                <a:solidFill>
                  <a:schemeClr val="bg1"/>
                </a:solidFill>
                <a:effectLst>
                  <a:outerShdw blurRad="38100" dist="38100" dir="2700000" algn="tl">
                    <a:srgbClr val="000000">
                      <a:alpha val="43137"/>
                    </a:srgbClr>
                  </a:outerShdw>
                </a:effectLst>
              </a:rPr>
              <a:t>Two (2)Hands + One (1)Foot + One (1)Knee = Four (4) Parts</a:t>
            </a:r>
            <a:endParaRPr lang="en-US" sz="48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bg1"/>
                </a:solidFill>
                <a:effectLst>
                  <a:outerShdw blurRad="38100" dist="38100" dir="2700000" algn="tl">
                    <a:srgbClr val="000000">
                      <a:alpha val="43137"/>
                    </a:srgbClr>
                  </a:outerShdw>
                </a:effectLst>
              </a:rPr>
              <a:t>BALANCE ON 4 BODY PARTS</a:t>
            </a:r>
            <a:endParaRPr lang="en-US" sz="5400"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0"/>
            <a:ext cx="8229600" cy="4648200"/>
          </a:xfrm>
        </p:spPr>
        <p:txBody>
          <a:bodyPr>
            <a:normAutofit fontScale="92500" lnSpcReduction="20000"/>
          </a:bodyPr>
          <a:lstStyle/>
          <a:p>
            <a:pPr algn="ctr">
              <a:buFont typeface="Wingdings" pitchFamily="2" charset="2"/>
              <a:buChar char="v"/>
            </a:pPr>
            <a:r>
              <a:rPr lang="en-US" sz="6000" b="1" dirty="0" smtClean="0">
                <a:solidFill>
                  <a:schemeClr val="bg1"/>
                </a:solidFill>
                <a:effectLst>
                  <a:outerShdw blurRad="38100" dist="38100" dir="2700000" algn="tl">
                    <a:srgbClr val="000000">
                      <a:alpha val="43137"/>
                    </a:srgbClr>
                  </a:outerShdw>
                </a:effectLst>
              </a:rPr>
              <a:t>Take your weight on your head, two feet and one hand.</a:t>
            </a:r>
          </a:p>
          <a:p>
            <a:pPr algn="ctr">
              <a:buFont typeface="Wingdings" pitchFamily="2" charset="2"/>
              <a:buChar char="v"/>
            </a:pPr>
            <a:endParaRPr lang="en-US" sz="6000" b="1" dirty="0" smtClean="0">
              <a:solidFill>
                <a:schemeClr val="bg1"/>
              </a:solidFill>
              <a:effectLst>
                <a:outerShdw blurRad="38100" dist="38100" dir="2700000" algn="tl">
                  <a:srgbClr val="000000">
                    <a:alpha val="43137"/>
                  </a:srgbClr>
                </a:outerShdw>
              </a:effectLst>
            </a:endParaRPr>
          </a:p>
          <a:p>
            <a:pPr algn="ctr">
              <a:buNone/>
            </a:pPr>
            <a:r>
              <a:rPr lang="en-US" sz="4800" b="1" dirty="0" smtClean="0">
                <a:solidFill>
                  <a:schemeClr val="bg1"/>
                </a:solidFill>
                <a:effectLst>
                  <a:outerShdw blurRad="38100" dist="38100" dir="2700000" algn="tl">
                    <a:srgbClr val="000000">
                      <a:alpha val="43137"/>
                    </a:srgbClr>
                  </a:outerShdw>
                </a:effectLst>
              </a:rPr>
              <a:t>Head (1) + Two (2) Feet + One (1) Hand = Four 4 Parts</a:t>
            </a:r>
            <a:endParaRPr lang="en-US" sz="48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229600" cy="1143000"/>
          </a:xfrm>
        </p:spPr>
        <p:txBody>
          <a:bodyPr>
            <a:noAutofit/>
          </a:bodyPr>
          <a:lstStyle/>
          <a:p>
            <a:r>
              <a:rPr lang="en-US" sz="9600" dirty="0" smtClean="0">
                <a:solidFill>
                  <a:schemeClr val="bg1"/>
                </a:solidFill>
                <a:effectLst>
                  <a:outerShdw blurRad="38100" dist="38100" dir="2700000" algn="tl">
                    <a:srgbClr val="000000">
                      <a:alpha val="43137"/>
                    </a:srgbClr>
                  </a:outerShdw>
                </a:effectLst>
              </a:rPr>
              <a:t>Practice</a:t>
            </a:r>
            <a:endParaRPr lang="en-US" sz="9600"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2000" y="2362200"/>
            <a:ext cx="7772400" cy="3505200"/>
          </a:xfrm>
        </p:spPr>
        <p:txBody>
          <a:bodyPr>
            <a:normAutofit lnSpcReduction="10000"/>
          </a:bodyPr>
          <a:lstStyle/>
          <a:p>
            <a:pPr algn="ctr">
              <a:buNone/>
            </a:pPr>
            <a:r>
              <a:rPr lang="en-US" sz="4800" b="1" dirty="0" smtClean="0"/>
              <a:t>	</a:t>
            </a:r>
            <a:r>
              <a:rPr lang="en-US" sz="4800" b="1" dirty="0" smtClean="0">
                <a:solidFill>
                  <a:schemeClr val="bg1"/>
                </a:solidFill>
                <a:effectLst>
                  <a:outerShdw blurRad="38100" dist="38100" dir="2700000" algn="tl">
                    <a:srgbClr val="000000">
                      <a:alpha val="43137"/>
                    </a:srgbClr>
                  </a:outerShdw>
                </a:effectLst>
              </a:rPr>
              <a:t>Choose four parts to balance on.  Choose a different combination of parts than the ones we used as a class.</a:t>
            </a:r>
          </a:p>
          <a:p>
            <a:endParaRPr lang="en-US" sz="48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ocuments and Settings\Sharon.RHYTHMANDMOVESN\My Documents\Portola\Power Point\Clip Art\21062059.eps"/>
          <p:cNvPicPr>
            <a:picLocks noChangeAspect="1" noChangeArrowheads="1"/>
          </p:cNvPicPr>
          <p:nvPr/>
        </p:nvPicPr>
        <p:blipFill>
          <a:blip r:embed="rId3">
            <a:clrChange>
              <a:clrFrom>
                <a:srgbClr val="FDFDFD"/>
              </a:clrFrom>
              <a:clrTo>
                <a:srgbClr val="FDFDFD">
                  <a:alpha val="0"/>
                </a:srgbClr>
              </a:clrTo>
            </a:clrChange>
          </a:blip>
          <a:stretch>
            <a:fillRect/>
          </a:stretch>
        </p:blipFill>
        <p:spPr bwMode="auto">
          <a:xfrm>
            <a:off x="5029200" y="2590800"/>
            <a:ext cx="3962400" cy="3825240"/>
          </a:xfrm>
          <a:prstGeom prst="rect">
            <a:avLst/>
          </a:prstGeom>
          <a:noFill/>
        </p:spPr>
      </p:pic>
      <p:sp>
        <p:nvSpPr>
          <p:cNvPr id="4" name="Rectangle 3"/>
          <p:cNvSpPr/>
          <p:nvPr/>
        </p:nvSpPr>
        <p:spPr>
          <a:xfrm>
            <a:off x="762000" y="0"/>
            <a:ext cx="7543800" cy="2400657"/>
          </a:xfrm>
          <a:prstGeom prst="rect">
            <a:avLst/>
          </a:prstGeom>
          <a:noFill/>
        </p:spPr>
        <p:txBody>
          <a:bodyPr wrap="square" lIns="91440" tIns="45720" rIns="91440" bIns="45720">
            <a:spAutoFit/>
          </a:bodyPr>
          <a:lstStyle/>
          <a:p>
            <a:pPr algn="ctr"/>
            <a:r>
              <a:rPr lang="en-US" sz="15000" b="1" dirty="0" smtClean="0">
                <a:ln w="19050">
                  <a:solidFill>
                    <a:schemeClr val="tx2">
                      <a:tint val="1000"/>
                    </a:schemeClr>
                  </a:solidFill>
                  <a:prstDash val="solid"/>
                </a:ln>
                <a:solidFill>
                  <a:schemeClr val="accent5">
                    <a:lumMod val="20000"/>
                    <a:lumOff val="80000"/>
                  </a:schemeClr>
                </a:solidFill>
                <a:effectLst>
                  <a:outerShdw blurRad="50000" dist="50800" dir="7500000" algn="tl">
                    <a:srgbClr val="000000">
                      <a:shade val="5000"/>
                      <a:alpha val="35000"/>
                    </a:srgbClr>
                  </a:outerShdw>
                </a:effectLst>
              </a:rPr>
              <a:t>STRETCH</a:t>
            </a:r>
            <a:endParaRPr lang="en-US" sz="15000" b="1" cap="none" spc="0" dirty="0">
              <a:ln w="19050">
                <a:solidFill>
                  <a:schemeClr val="tx2">
                    <a:tint val="1000"/>
                  </a:schemeClr>
                </a:solidFill>
                <a:prstDash val="solid"/>
              </a:ln>
              <a:solidFill>
                <a:schemeClr val="accent5">
                  <a:lumMod val="20000"/>
                  <a:lumOff val="80000"/>
                </a:schemeClr>
              </a:solidFill>
              <a:effectLst>
                <a:outerShdw blurRad="50000" dist="50800" dir="7500000" algn="tl">
                  <a:srgbClr val="000000">
                    <a:shade val="5000"/>
                    <a:alpha val="35000"/>
                  </a:srgbClr>
                </a:outerShdw>
              </a:effectLst>
            </a:endParaRPr>
          </a:p>
        </p:txBody>
      </p:sp>
      <p:pic>
        <p:nvPicPr>
          <p:cNvPr id="1026" name="Picture 2"/>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048000" y="1981200"/>
            <a:ext cx="1804572" cy="4570021"/>
          </a:xfrm>
          <a:prstGeom prst="rect">
            <a:avLst/>
          </a:prstGeom>
          <a:noFill/>
          <a:ln w="9525">
            <a:noFill/>
            <a:miter lim="800000"/>
            <a:headEnd/>
            <a:tailEnd/>
          </a:ln>
          <a:effectLst/>
        </p:spPr>
      </p:pic>
      <p:pic>
        <p:nvPicPr>
          <p:cNvPr id="6" name="Picture 3" descr="C:\Documents and Settings\Administrator\My Documents\Portola Kindergarten 2008\Lesson 14\CONTENT.jpg"/>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0" y="3651250"/>
            <a:ext cx="5469936" cy="32067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ppt_x</p:attrName>
                                        </p:attrNameLst>
                                      </p:cBhvr>
                                      <p:tavLst>
                                        <p:tav tm="0">
                                          <p:val>
                                            <p:strVal val="#ppt_x"/>
                                          </p:val>
                                        </p:tav>
                                        <p:tav tm="100000">
                                          <p:val>
                                            <p:strVal val="#ppt_x"/>
                                          </p:val>
                                        </p:tav>
                                      </p:tavLst>
                                    </p:anim>
                                    <p:anim calcmode="lin" valueType="num">
                                      <p:cBhvr additive="base">
                                        <p:cTn id="8"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dirty="0" smtClean="0">
                <a:ln w="18415" cmpd="sng">
                  <a:solidFill>
                    <a:srgbClr val="FFFFFF"/>
                  </a:solidFill>
                  <a:prstDash val="solid"/>
                </a:ln>
                <a:solidFill>
                  <a:srgbClr val="FFFFFF"/>
                </a:solidFill>
                <a:effectLst>
                  <a:outerShdw blurRad="50800" dist="38100" dir="18900000" algn="bl" rotWithShape="0">
                    <a:prstClr val="black">
                      <a:alpha val="40000"/>
                    </a:prstClr>
                  </a:outerShdw>
                </a:effectLst>
                <a:latin typeface="Bell MT" pitchFamily="18" charset="0"/>
              </a:rPr>
              <a:t>Closure</a:t>
            </a:r>
            <a:endParaRPr lang="en-US" sz="9600" dirty="0">
              <a:ln w="18415" cmpd="sng">
                <a:solidFill>
                  <a:srgbClr val="FFFFFF"/>
                </a:solidFill>
                <a:prstDash val="solid"/>
              </a:ln>
              <a:solidFill>
                <a:srgbClr val="FFFFFF"/>
              </a:solidFill>
              <a:effectLst>
                <a:outerShdw blurRad="50800" dist="38100" dir="18900000" algn="bl" rotWithShape="0">
                  <a:prstClr val="black">
                    <a:alpha val="40000"/>
                  </a:prstClr>
                </a:outerShdw>
              </a:effectLst>
              <a:latin typeface="Bell MT" pitchFamily="18" charset="0"/>
            </a:endParaRPr>
          </a:p>
        </p:txBody>
      </p:sp>
      <p:sp>
        <p:nvSpPr>
          <p:cNvPr id="3" name="Content Placeholder 2"/>
          <p:cNvSpPr>
            <a:spLocks noGrp="1"/>
          </p:cNvSpPr>
          <p:nvPr>
            <p:ph idx="1"/>
          </p:nvPr>
        </p:nvSpPr>
        <p:spPr>
          <a:xfrm>
            <a:off x="457200" y="2133600"/>
            <a:ext cx="8229600" cy="3200400"/>
          </a:xfrm>
        </p:spPr>
        <p:txBody>
          <a:bodyPr>
            <a:normAutofit/>
          </a:bodyPr>
          <a:lstStyle/>
          <a:p>
            <a:pPr algn="ct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Describe one of your balances to a partner.</a:t>
            </a:r>
            <a:endPar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buNone/>
            </a:pPr>
            <a:endPar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1055</TotalTime>
  <Words>502</Words>
  <Application>Microsoft Office PowerPoint</Application>
  <PresentationFormat>On-screen Show (4:3)</PresentationFormat>
  <Paragraphs>78</Paragraphs>
  <Slides>22</Slides>
  <Notes>19</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Bell MT</vt:lpstr>
      <vt:lpstr>Calibri</vt:lpstr>
      <vt:lpstr>Wingdings</vt:lpstr>
      <vt:lpstr>Office Theme</vt:lpstr>
      <vt:lpstr>1_Office Theme</vt:lpstr>
      <vt:lpstr>Welcome  </vt:lpstr>
      <vt:lpstr>PowerPoint Presentation</vt:lpstr>
      <vt:lpstr>Body Parts</vt:lpstr>
      <vt:lpstr>PowerPoint Presentation</vt:lpstr>
      <vt:lpstr>Take your weight on your:</vt:lpstr>
      <vt:lpstr>Take your weight on your:</vt:lpstr>
      <vt:lpstr>Take your weight on your:</vt:lpstr>
      <vt:lpstr>Take your weight on your:</vt:lpstr>
      <vt:lpstr>Take your weight on your:</vt:lpstr>
      <vt:lpstr>Take your weight on your:</vt:lpstr>
      <vt:lpstr>Musical Balance</vt:lpstr>
      <vt:lpstr>PowerPoint Presentation</vt:lpstr>
      <vt:lpstr>PowerPoint Presentation</vt:lpstr>
      <vt:lpstr>PowerPoint Presentation</vt:lpstr>
      <vt:lpstr>BALANCE ON 4 BODY PARTS</vt:lpstr>
      <vt:lpstr>BALANCE ON 4 BODY PARTS</vt:lpstr>
      <vt:lpstr>BALANCE ON 4 BODY PARTS</vt:lpstr>
      <vt:lpstr>BALANCE ON 4 BODY PARTS</vt:lpstr>
      <vt:lpstr>BALANCE ON 4 BODY PARTS</vt:lpstr>
      <vt:lpstr>Practice</vt:lpstr>
      <vt:lpstr>PowerPoint Presentation</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Physical Education</dc:title>
  <dc:creator>sharon</dc:creator>
  <cp:lastModifiedBy>Sharon Boggs</cp:lastModifiedBy>
  <cp:revision>99</cp:revision>
  <dcterms:created xsi:type="dcterms:W3CDTF">2007-08-30T03:40:41Z</dcterms:created>
  <dcterms:modified xsi:type="dcterms:W3CDTF">2015-10-26T20:31:28Z</dcterms:modified>
</cp:coreProperties>
</file>