
<file path=[Content_Types].xml><?xml version="1.0" encoding="utf-8"?>
<Types xmlns="http://schemas.openxmlformats.org/package/2006/content-types">
  <Default Extension="png" ContentType="image/png"/>
  <Default Extension="mp3" ContentType="audio/mpe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mp4" ContentType="video/mp4"/>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9"/>
  </p:notesMasterIdLst>
  <p:sldIdLst>
    <p:sldId id="257" r:id="rId3"/>
    <p:sldId id="258" r:id="rId4"/>
    <p:sldId id="341" r:id="rId5"/>
    <p:sldId id="336" r:id="rId6"/>
    <p:sldId id="338" r:id="rId7"/>
    <p:sldId id="339" r:id="rId8"/>
    <p:sldId id="340" r:id="rId9"/>
    <p:sldId id="303" r:id="rId10"/>
    <p:sldId id="305" r:id="rId11"/>
    <p:sldId id="304" r:id="rId12"/>
    <p:sldId id="343" r:id="rId13"/>
    <p:sldId id="344" r:id="rId14"/>
    <p:sldId id="345" r:id="rId15"/>
    <p:sldId id="346" r:id="rId16"/>
    <p:sldId id="347" r:id="rId17"/>
    <p:sldId id="348" r:id="rId18"/>
    <p:sldId id="349" r:id="rId19"/>
    <p:sldId id="350" r:id="rId20"/>
    <p:sldId id="351" r:id="rId21"/>
    <p:sldId id="352" r:id="rId22"/>
    <p:sldId id="353" r:id="rId23"/>
    <p:sldId id="354" r:id="rId24"/>
    <p:sldId id="355" r:id="rId25"/>
    <p:sldId id="342" r:id="rId26"/>
    <p:sldId id="289" r:id="rId27"/>
    <p:sldId id="288" r:id="rId2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741" autoAdjust="0"/>
  </p:normalViewPr>
  <p:slideViewPr>
    <p:cSldViewPr>
      <p:cViewPr varScale="1">
        <p:scale>
          <a:sx n="72" d="100"/>
          <a:sy n="72" d="100"/>
        </p:scale>
        <p:origin x="1113" y="39"/>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39C5B0-169A-4D4F-8BCB-CF05350C18E5}" type="datetimeFigureOut">
              <a:rPr lang="en-US" smtClean="0"/>
              <a:t>10/26/2015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ECCE4A-E951-4303-9023-009C892FDEF1}" type="slidenum">
              <a:rPr lang="en-US" smtClean="0"/>
              <a:t>‹#›</a:t>
            </a:fld>
            <a:endParaRPr lang="en-US"/>
          </a:p>
        </p:txBody>
      </p:sp>
    </p:spTree>
    <p:extLst>
      <p:ext uri="{BB962C8B-B14F-4D97-AF65-F5344CB8AC3E}">
        <p14:creationId xmlns:p14="http://schemas.microsoft.com/office/powerpoint/2010/main" val="2813963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Listen</a:t>
            </a:r>
          </a:p>
          <a:p>
            <a:r>
              <a:rPr lang="en-US" dirty="0" smtClean="0"/>
              <a:t>Look for Open Spaces</a:t>
            </a:r>
          </a:p>
          <a:p>
            <a:r>
              <a:rPr lang="en-US" dirty="0" smtClean="0"/>
              <a:t>Be Aware of others</a:t>
            </a:r>
            <a:r>
              <a:rPr lang="en-US" baseline="0" dirty="0" smtClean="0"/>
              <a:t> as you travel</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Leave</a:t>
            </a:r>
            <a:r>
              <a:rPr lang="en-US" baseline="0" dirty="0" smtClean="0"/>
              <a:t> the Mats and give everyone a safe high five and say “I’M SAFE!”.</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53ECCE4A-E951-4303-9023-009C892FDEF1}" type="slidenum">
              <a:rPr lang="en-US" smtClean="0"/>
              <a:t>2</a:t>
            </a:fld>
            <a:endParaRPr lang="en-US"/>
          </a:p>
        </p:txBody>
      </p:sp>
    </p:spTree>
    <p:extLst>
      <p:ext uri="{BB962C8B-B14F-4D97-AF65-F5344CB8AC3E}">
        <p14:creationId xmlns:p14="http://schemas.microsoft.com/office/powerpoint/2010/main" val="304492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Get a mat that matches your spot.</a:t>
            </a:r>
            <a:r>
              <a:rPr lang="en-US" baseline="0" dirty="0" smtClean="0"/>
              <a:t>  Put it over your spot and stand on it.</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4ECC5E-5C59-4AA9-A765-C834984A0174}" type="slidenum">
              <a:rPr lang="en-US"/>
              <a:pPr fontAlgn="base">
                <a:spcBef>
                  <a:spcPct val="0"/>
                </a:spcBef>
                <a:spcAft>
                  <a:spcPct val="0"/>
                </a:spcAft>
              </a:pPr>
              <a:t>4</a:t>
            </a:fld>
            <a:endParaRPr lang="en-US" dirty="0"/>
          </a:p>
        </p:txBody>
      </p:sp>
    </p:spTree>
    <p:extLst>
      <p:ext uri="{BB962C8B-B14F-4D97-AF65-F5344CB8AC3E}">
        <p14:creationId xmlns:p14="http://schemas.microsoft.com/office/powerpoint/2010/main" val="2122595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“Find an own space and put your whole body very close to the ground, as close as you can.”</a:t>
            </a:r>
          </a:p>
          <a:p>
            <a:r>
              <a:rPr lang="en-US" sz="1200" b="0" i="0" u="none" strike="noStrike" kern="1200" baseline="0" dirty="0" smtClean="0">
                <a:solidFill>
                  <a:schemeClr val="tx1"/>
                </a:solidFill>
                <a:latin typeface="+mn-lt"/>
                <a:ea typeface="+mn-ea"/>
                <a:cs typeface="+mn-cs"/>
              </a:rPr>
              <a:t>• After your children have all found an own space and are very close to the ground, you can point out some of the shapes you see, and the fact that they are </a:t>
            </a:r>
            <a:r>
              <a:rPr lang="en-US" sz="1200" b="0" i="0" u="none" strike="noStrike" kern="1200" baseline="0" dirty="0" err="1" smtClean="0">
                <a:solidFill>
                  <a:schemeClr val="tx1"/>
                </a:solidFill>
                <a:latin typeface="+mn-lt"/>
                <a:ea typeface="+mn-ea"/>
                <a:cs typeface="+mn-cs"/>
              </a:rPr>
              <a:t>soooo</a:t>
            </a:r>
            <a:r>
              <a:rPr lang="en-US" sz="1200" b="0" i="0" u="none" strike="noStrike" kern="1200" baseline="0" dirty="0" smtClean="0">
                <a:solidFill>
                  <a:schemeClr val="tx1"/>
                </a:solidFill>
                <a:latin typeface="+mn-lt"/>
                <a:ea typeface="+mn-ea"/>
                <a:cs typeface="+mn-cs"/>
              </a:rPr>
              <a:t> close to </a:t>
            </a:r>
            <a:r>
              <a:rPr lang="en-US" sz="1200" b="0" i="0" u="none" strike="noStrike" kern="1200" baseline="0" dirty="0" smtClean="0">
                <a:solidFill>
                  <a:schemeClr val="tx1"/>
                </a:solidFill>
                <a:latin typeface="+mn-lt"/>
                <a:ea typeface="+mn-ea"/>
                <a:cs typeface="+mn-cs"/>
              </a:rPr>
              <a:t>the ground</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 “Wow! Can you </a:t>
            </a:r>
            <a:r>
              <a:rPr lang="en-US" sz="1200" b="0" i="0" u="none" strike="noStrike" kern="1200" baseline="0" dirty="0" smtClean="0">
                <a:solidFill>
                  <a:schemeClr val="tx1"/>
                </a:solidFill>
                <a:latin typeface="+mn-lt"/>
                <a:ea typeface="+mn-ea"/>
                <a:cs typeface="+mn-cs"/>
              </a:rPr>
              <a:t>find </a:t>
            </a:r>
            <a:r>
              <a:rPr lang="en-US" sz="1200" b="0" i="0" u="none" strike="noStrike" kern="1200" baseline="0" dirty="0" smtClean="0">
                <a:solidFill>
                  <a:schemeClr val="tx1"/>
                </a:solidFill>
                <a:latin typeface="+mn-lt"/>
                <a:ea typeface="+mn-ea"/>
                <a:cs typeface="+mn-cs"/>
              </a:rPr>
              <a:t>another shape to put your body in and stay close to the ground? Once the children are all in a new low level shape; “This is called being in a low level</a:t>
            </a:r>
            <a:r>
              <a:rPr lang="en-US" sz="1200" b="0" i="0" u="none" strike="noStrike" kern="1200" baseline="0" dirty="0" smtClean="0">
                <a:solidFill>
                  <a:schemeClr val="tx1"/>
                </a:solidFill>
                <a:latin typeface="+mn-lt"/>
                <a:ea typeface="+mn-ea"/>
                <a:cs typeface="+mn-cs"/>
              </a:rPr>
              <a:t>, when </a:t>
            </a:r>
            <a:r>
              <a:rPr lang="en-US" sz="1200" b="0" i="0" u="none" strike="noStrike" kern="1200" baseline="0" dirty="0" smtClean="0">
                <a:solidFill>
                  <a:schemeClr val="tx1"/>
                </a:solidFill>
                <a:latin typeface="+mn-lt"/>
                <a:ea typeface="+mn-ea"/>
                <a:cs typeface="+mn-cs"/>
              </a:rPr>
              <a:t>your body is very close to the ground it is in a low level in relation to the ground.“</a:t>
            </a:r>
          </a:p>
          <a:p>
            <a:r>
              <a:rPr lang="en-US" sz="1200" b="0" i="0" u="none" strike="noStrike" kern="1200" baseline="0" dirty="0" smtClean="0">
                <a:solidFill>
                  <a:schemeClr val="tx1"/>
                </a:solidFill>
                <a:latin typeface="+mn-lt"/>
                <a:ea typeface="+mn-ea"/>
                <a:cs typeface="+mn-cs"/>
              </a:rPr>
              <a:t>• Go to another own space and fi </a:t>
            </a:r>
            <a:r>
              <a:rPr lang="en-US" sz="1200" b="0" i="0" u="none" strike="noStrike" kern="1200" baseline="0" dirty="0" err="1" smtClean="0">
                <a:solidFill>
                  <a:schemeClr val="tx1"/>
                </a:solidFill>
                <a:latin typeface="+mn-lt"/>
                <a:ea typeface="+mn-ea"/>
                <a:cs typeface="+mn-cs"/>
              </a:rPr>
              <a:t>nd</a:t>
            </a:r>
            <a:r>
              <a:rPr lang="en-US" sz="1200" b="0" i="0" u="none" strike="noStrike" kern="1200" baseline="0" dirty="0" smtClean="0">
                <a:solidFill>
                  <a:schemeClr val="tx1"/>
                </a:solidFill>
                <a:latin typeface="+mn-lt"/>
                <a:ea typeface="+mn-ea"/>
                <a:cs typeface="+mn-cs"/>
              </a:rPr>
              <a:t> another way to put your body in a low level.” Again, as your children are all getting to their new own space, be sure to point out the cool </a:t>
            </a:r>
            <a:r>
              <a:rPr lang="en-US" sz="1200" b="0" i="0" u="none" strike="noStrike" kern="1200" baseline="0" dirty="0" smtClean="0">
                <a:solidFill>
                  <a:schemeClr val="tx1"/>
                </a:solidFill>
                <a:latin typeface="+mn-lt"/>
                <a:ea typeface="+mn-ea"/>
                <a:cs typeface="+mn-cs"/>
              </a:rPr>
              <a:t>shapes you </a:t>
            </a:r>
            <a:r>
              <a:rPr lang="en-US" sz="1200" b="0" i="0" u="none" strike="noStrike" kern="1200" baseline="0" dirty="0" smtClean="0">
                <a:solidFill>
                  <a:schemeClr val="tx1"/>
                </a:solidFill>
                <a:latin typeface="+mn-lt"/>
                <a:ea typeface="+mn-ea"/>
                <a:cs typeface="+mn-cs"/>
              </a:rPr>
              <a:t>see in the low level. Continue to do this a few more times, until all your children are consistently creating shapes in a low level.</a:t>
            </a:r>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5</a:t>
            </a:fld>
            <a:endParaRPr lang="en-US"/>
          </a:p>
        </p:txBody>
      </p:sp>
    </p:spTree>
    <p:extLst>
      <p:ext uri="{BB962C8B-B14F-4D97-AF65-F5344CB8AC3E}">
        <p14:creationId xmlns:p14="http://schemas.microsoft.com/office/powerpoint/2010/main" val="557268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”This time find another own space and put your body as far away from the ground as you can without flying!” Walk around pointing out how far away from the ground they are</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smtClean="0">
                <a:solidFill>
                  <a:schemeClr val="tx1"/>
                </a:solidFill>
                <a:latin typeface="+mn-lt"/>
                <a:ea typeface="+mn-ea"/>
                <a:cs typeface="+mn-cs"/>
              </a:rPr>
              <a:t>emphasize the various shapes you see now.</a:t>
            </a:r>
          </a:p>
          <a:p>
            <a:r>
              <a:rPr lang="en-US" sz="1200" b="0" i="0" u="none" strike="noStrike" kern="1200" baseline="0" dirty="0" smtClean="0">
                <a:solidFill>
                  <a:schemeClr val="tx1"/>
                </a:solidFill>
                <a:latin typeface="+mn-lt"/>
                <a:ea typeface="+mn-ea"/>
                <a:cs typeface="+mn-cs"/>
              </a:rPr>
              <a:t>• “Go to another own space and find another shape to put your body in as far away from the ground as you can. This is the opposite of being in a low level, it is called a High </a:t>
            </a:r>
            <a:r>
              <a:rPr lang="en-US" sz="1200" b="0" i="0" u="none" strike="noStrike" kern="1200" baseline="0" dirty="0" smtClean="0">
                <a:solidFill>
                  <a:schemeClr val="tx1"/>
                </a:solidFill>
                <a:latin typeface="+mn-lt"/>
                <a:ea typeface="+mn-ea"/>
                <a:cs typeface="+mn-cs"/>
              </a:rPr>
              <a:t>level </a:t>
            </a:r>
          </a:p>
          <a:p>
            <a:r>
              <a:rPr lang="en-U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Go to another own space and make a new shape with your body in a high level.” Show off a shape or two as you walk around, or choose a couple children to show their </a:t>
            </a:r>
            <a:r>
              <a:rPr lang="en-US" sz="1200" b="0" i="0" u="none" strike="noStrike" kern="1200" baseline="0" dirty="0" smtClean="0">
                <a:solidFill>
                  <a:schemeClr val="tx1"/>
                </a:solidFill>
                <a:latin typeface="+mn-lt"/>
                <a:ea typeface="+mn-ea"/>
                <a:cs typeface="+mn-cs"/>
              </a:rPr>
              <a:t>shape while </a:t>
            </a:r>
            <a:r>
              <a:rPr lang="en-US" sz="1200" b="0" i="0" u="none" strike="noStrike" kern="1200" baseline="0" dirty="0" smtClean="0">
                <a:solidFill>
                  <a:schemeClr val="tx1"/>
                </a:solidFill>
                <a:latin typeface="+mn-lt"/>
                <a:ea typeface="+mn-ea"/>
                <a:cs typeface="+mn-cs"/>
              </a:rPr>
              <a:t>the whole class relaxes to watch. This will build up the self esteem of the children chosen, as well as give some great ideas to the other children. Continue to do this a </a:t>
            </a:r>
            <a:r>
              <a:rPr lang="en-US" sz="1200" b="0" i="0" u="none" strike="noStrike" kern="1200" baseline="0" dirty="0" smtClean="0">
                <a:solidFill>
                  <a:schemeClr val="tx1"/>
                </a:solidFill>
                <a:latin typeface="+mn-lt"/>
                <a:ea typeface="+mn-ea"/>
                <a:cs typeface="+mn-cs"/>
              </a:rPr>
              <a:t>few more </a:t>
            </a:r>
            <a:r>
              <a:rPr lang="en-US" sz="1200" b="0" i="0" u="none" strike="noStrike" kern="1200" baseline="0" dirty="0" smtClean="0">
                <a:solidFill>
                  <a:schemeClr val="tx1"/>
                </a:solidFill>
                <a:latin typeface="+mn-lt"/>
                <a:ea typeface="+mn-ea"/>
                <a:cs typeface="+mn-cs"/>
              </a:rPr>
              <a:t>times, until all your children are consistently creating shapes in a High level.</a:t>
            </a:r>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6</a:t>
            </a:fld>
            <a:endParaRPr lang="en-US"/>
          </a:p>
        </p:txBody>
      </p:sp>
    </p:spTree>
    <p:extLst>
      <p:ext uri="{BB962C8B-B14F-4D97-AF65-F5344CB8AC3E}">
        <p14:creationId xmlns:p14="http://schemas.microsoft.com/office/powerpoint/2010/main" val="2849184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”Find a new own space and put your body in a shape that is in between a low level and a high level. This is called a medium level.”</a:t>
            </a:r>
          </a:p>
          <a:p>
            <a:r>
              <a:rPr lang="en-US" sz="1200" b="0" i="0" u="none" strike="noStrike" kern="1200" baseline="0" dirty="0" smtClean="0">
                <a:solidFill>
                  <a:schemeClr val="tx1"/>
                </a:solidFill>
                <a:latin typeface="+mn-lt"/>
                <a:ea typeface="+mn-ea"/>
                <a:cs typeface="+mn-cs"/>
              </a:rPr>
              <a:t>• There are a lot of chances for variety in this level. It is important to make sure your children understand the concept and do not mistake low or high for this level.</a:t>
            </a:r>
          </a:p>
          <a:p>
            <a:r>
              <a:rPr lang="en-US" sz="1200" b="0" i="0" u="none" strike="noStrike" kern="1200" baseline="0" dirty="0" smtClean="0">
                <a:solidFill>
                  <a:schemeClr val="tx1"/>
                </a:solidFill>
                <a:latin typeface="+mn-lt"/>
                <a:ea typeface="+mn-ea"/>
                <a:cs typeface="+mn-cs"/>
              </a:rPr>
              <a:t>• Let them try going to at least 3 or 4 more own spaces, trying different shapes in medium levels before moving onto practice activities.</a:t>
            </a:r>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7</a:t>
            </a:fld>
            <a:endParaRPr lang="en-US"/>
          </a:p>
        </p:txBody>
      </p:sp>
    </p:spTree>
    <p:extLst>
      <p:ext uri="{BB962C8B-B14F-4D97-AF65-F5344CB8AC3E}">
        <p14:creationId xmlns:p14="http://schemas.microsoft.com/office/powerpoint/2010/main" val="792525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Traveling These are all different</a:t>
            </a:r>
            <a:r>
              <a:rPr lang="en-US" baseline="0" dirty="0" smtClean="0"/>
              <a:t> animals that travel in a low level.  Show me how you can travel in a low level!  </a:t>
            </a:r>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8</a:t>
            </a:fld>
            <a:endParaRPr lang="en-US"/>
          </a:p>
        </p:txBody>
      </p:sp>
    </p:spTree>
    <p:extLst>
      <p:ext uri="{BB962C8B-B14F-4D97-AF65-F5344CB8AC3E}">
        <p14:creationId xmlns:p14="http://schemas.microsoft.com/office/powerpoint/2010/main" val="2355130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Traveling These are all different</a:t>
            </a:r>
            <a:r>
              <a:rPr lang="en-US" baseline="0" dirty="0" smtClean="0"/>
              <a:t> animals that travel in a high level.  Show me how you can travel in a high level!  </a:t>
            </a:r>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9</a:t>
            </a:fld>
            <a:endParaRPr lang="en-US"/>
          </a:p>
        </p:txBody>
      </p:sp>
    </p:spTree>
    <p:extLst>
      <p:ext uri="{BB962C8B-B14F-4D97-AF65-F5344CB8AC3E}">
        <p14:creationId xmlns:p14="http://schemas.microsoft.com/office/powerpoint/2010/main" val="3083322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all different</a:t>
            </a:r>
            <a:r>
              <a:rPr lang="en-US" baseline="0" dirty="0" smtClean="0"/>
              <a:t> animals that travel in a medium level.  Show me how you can travel in a medium level!  </a:t>
            </a:r>
            <a:endParaRPr lang="en-US" dirty="0" smtClean="0"/>
          </a:p>
          <a:p>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10</a:t>
            </a:fld>
            <a:endParaRPr lang="en-US"/>
          </a:p>
        </p:txBody>
      </p:sp>
    </p:spTree>
    <p:extLst>
      <p:ext uri="{BB962C8B-B14F-4D97-AF65-F5344CB8AC3E}">
        <p14:creationId xmlns:p14="http://schemas.microsoft.com/office/powerpoint/2010/main" val="1518640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Listen While Moving</a:t>
            </a:r>
          </a:p>
          <a:p>
            <a:r>
              <a:rPr lang="en-US" sz="1200" b="0" i="0" u="none" strike="noStrike" kern="1200" baseline="0" dirty="0" smtClean="0">
                <a:solidFill>
                  <a:schemeClr val="tx1"/>
                </a:solidFill>
                <a:latin typeface="+mn-lt"/>
                <a:ea typeface="+mn-ea"/>
                <a:cs typeface="+mn-cs"/>
              </a:rPr>
              <a:t>(Basic activity that expands awareness/proficiency of a new skill)</a:t>
            </a:r>
          </a:p>
          <a:p>
            <a:r>
              <a:rPr lang="en-US" sz="1200" b="0" i="0" u="none" strike="noStrike" kern="1200" baseline="0" dirty="0" smtClean="0">
                <a:solidFill>
                  <a:schemeClr val="tx1"/>
                </a:solidFill>
                <a:latin typeface="+mn-lt"/>
                <a:ea typeface="+mn-ea"/>
                <a:cs typeface="+mn-cs"/>
              </a:rPr>
              <a:t>Listen to the song to hear which animal you are going to travel like.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As the children travel, ask them what level they are traveling in.</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3ECCE4A-E951-4303-9023-009C892FDEF1}" type="slidenum">
              <a:rPr lang="en-US" smtClean="0"/>
              <a:t>11</a:t>
            </a:fld>
            <a:endParaRPr lang="en-US"/>
          </a:p>
        </p:txBody>
      </p:sp>
    </p:spTree>
    <p:extLst>
      <p:ext uri="{BB962C8B-B14F-4D97-AF65-F5344CB8AC3E}">
        <p14:creationId xmlns:p14="http://schemas.microsoft.com/office/powerpoint/2010/main" val="3940394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24</a:t>
            </a:fld>
            <a:endParaRPr lang="en-US"/>
          </a:p>
        </p:txBody>
      </p:sp>
    </p:spTree>
    <p:extLst>
      <p:ext uri="{BB962C8B-B14F-4D97-AF65-F5344CB8AC3E}">
        <p14:creationId xmlns:p14="http://schemas.microsoft.com/office/powerpoint/2010/main" val="3894487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mn-lt"/>
                <a:ea typeface="+mn-ea"/>
                <a:cs typeface="+mn-cs"/>
              </a:rPr>
              <a:t>What do you do</a:t>
            </a:r>
            <a:r>
              <a:rPr lang="en-US" sz="1200" kern="1200" baseline="0" dirty="0" smtClean="0">
                <a:solidFill>
                  <a:schemeClr val="tx1"/>
                </a:solidFill>
                <a:latin typeface="+mn-lt"/>
                <a:ea typeface="+mn-ea"/>
                <a:cs typeface="+mn-cs"/>
              </a:rPr>
              <a:t> when you hear stop or freeze</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Stop and look for Ms Boggs.)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Where is it safe to travel? </a:t>
            </a:r>
            <a:r>
              <a:rPr lang="en-US" sz="1200" i="1" kern="1200" dirty="0" smtClean="0">
                <a:solidFill>
                  <a:schemeClr val="tx1"/>
                </a:solidFill>
                <a:latin typeface="+mn-lt"/>
                <a:ea typeface="+mn-ea"/>
                <a:cs typeface="+mn-cs"/>
              </a:rPr>
              <a:t>(Inside</a:t>
            </a:r>
            <a:r>
              <a:rPr lang="en-US" sz="1200" i="1" kern="1200" baseline="0" dirty="0" smtClean="0">
                <a:solidFill>
                  <a:schemeClr val="tx1"/>
                </a:solidFill>
                <a:latin typeface="+mn-lt"/>
                <a:ea typeface="+mn-ea"/>
                <a:cs typeface="+mn-cs"/>
              </a:rPr>
              <a:t> our boundaries</a:t>
            </a:r>
            <a:r>
              <a:rPr lang="en-US" sz="1200" i="1"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I hold up the color card, I want you all to say the color name out loud.  Ready, </a:t>
            </a:r>
            <a:r>
              <a:rPr lang="en-US" sz="1200" i="1" kern="1200" dirty="0" smtClean="0">
                <a:solidFill>
                  <a:schemeClr val="tx1"/>
                </a:solidFill>
                <a:latin typeface="+mn-lt"/>
                <a:ea typeface="+mn-ea"/>
                <a:cs typeface="+mn-cs"/>
              </a:rPr>
              <a:t>(Hold the card up and let the students call out the color.) </a:t>
            </a:r>
            <a:endParaRPr lang="en-US" dirty="0"/>
          </a:p>
        </p:txBody>
      </p:sp>
      <p:sp>
        <p:nvSpPr>
          <p:cNvPr id="4" name="Slide Number Placeholder 3"/>
          <p:cNvSpPr>
            <a:spLocks noGrp="1"/>
          </p:cNvSpPr>
          <p:nvPr>
            <p:ph type="sldNum" sz="quarter" idx="10"/>
          </p:nvPr>
        </p:nvSpPr>
        <p:spPr/>
        <p:txBody>
          <a:bodyPr/>
          <a:lstStyle/>
          <a:p>
            <a:fld id="{B1651DAE-5C41-4E19-AA02-2EB19B0843E3}"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3893726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4"/>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1028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54618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7"/>
            <a:ext cx="7772400" cy="1021557"/>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62143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1782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7"/>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7"/>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1050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99437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88565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1" y="204789"/>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1"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4067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57664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4157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3"/>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3"/>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875393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02603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45197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7"/>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633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01431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32114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06747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85057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8"/>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738330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42447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49064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00788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7"/>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7"/>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7"/>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57711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DA1A82D-962D-4EEB-9E5E-D442624902FB}" type="datetimeFigureOut">
              <a:rPr lang="en-US" smtClean="0">
                <a:solidFill>
                  <a:prstClr val="black">
                    <a:tint val="75000"/>
                  </a:prstClr>
                </a:solidFill>
              </a:rPr>
              <a:pPr/>
              <a:t>10/26/2015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94C3D5E-F8E2-431D-BF4F-417D5532077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883869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microsoft.com/office/2007/relationships/hdphoto" Target="../media/hdphoto1.wdp"/><Relationship Id="rId2" Type="http://schemas.openxmlformats.org/officeDocument/2006/relationships/video" Target="../media/media3.wmv"/><Relationship Id="rId1" Type="http://schemas.microsoft.com/office/2007/relationships/media" Target="../media/media3.wmv"/><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wmf"/></Relationships>
</file>

<file path=ppt/slides/_rels/slide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wmf"/><Relationship Id="rId5" Type="http://schemas.microsoft.com/office/2007/relationships/hdphoto" Target="../media/hdphoto2.wdp"/><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wmf"/><Relationship Id="rId4" Type="http://schemas.openxmlformats.org/officeDocument/2006/relationships/image" Target="../media/image23.wmf"/></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xml"/><Relationship Id="rId7" Type="http://schemas.openxmlformats.org/officeDocument/2006/relationships/image" Target="../media/image23.wmf"/><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5.png"/><Relationship Id="rId5" Type="http://schemas.openxmlformats.org/officeDocument/2006/relationships/image" Target="../media/image17.wmf"/><Relationship Id="rId4" Type="http://schemas.openxmlformats.org/officeDocument/2006/relationships/notesSlide" Target="../notesSlides/notesSlide9.xml"/><Relationship Id="rId9"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6.wmv"/><Relationship Id="rId7" Type="http://schemas.openxmlformats.org/officeDocument/2006/relationships/image" Target="../media/image34.png"/><Relationship Id="rId2" Type="http://schemas.microsoft.com/office/2007/relationships/media" Target="../media/media5.wmv"/><Relationship Id="rId1" Type="http://schemas.openxmlformats.org/officeDocument/2006/relationships/video" Target="NULL" TargetMode="External"/><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microsoft.com/office/2007/relationships/media" Target="../media/media7.wmv"/><Relationship Id="rId9"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381000" y="819150"/>
            <a:ext cx="8382000" cy="1102519"/>
          </a:xfrm>
        </p:spPr>
        <p:txBody>
          <a:bodyPr>
            <a:noAutofit/>
          </a:bodyPr>
          <a:lstStyle/>
          <a:p>
            <a:r>
              <a:rPr lang="en-US" sz="8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Std Black" pitchFamily="18" charset="0"/>
              </a:rPr>
              <a:t>Stand On a Spot</a:t>
            </a:r>
          </a:p>
        </p:txBody>
      </p:sp>
      <p:sp>
        <p:nvSpPr>
          <p:cNvPr id="3" name="Oval 2"/>
          <p:cNvSpPr/>
          <p:nvPr/>
        </p:nvSpPr>
        <p:spPr>
          <a:xfrm>
            <a:off x="3886200" y="3867150"/>
            <a:ext cx="1300844" cy="10219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5" name="Picture 4"/>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00400" y="1581150"/>
            <a:ext cx="2464416" cy="3060740"/>
          </a:xfrm>
          <a:prstGeom prst="rect">
            <a:avLst/>
          </a:prstGeom>
          <a:noFill/>
          <a:ln w="9525">
            <a:noFill/>
            <a:miter lim="800000"/>
            <a:headEnd/>
            <a:tailEnd/>
          </a:ln>
        </p:spPr>
      </p:pic>
    </p:spTree>
    <p:extLst>
      <p:ext uri="{BB962C8B-B14F-4D97-AF65-F5344CB8AC3E}">
        <p14:creationId xmlns:p14="http://schemas.microsoft.com/office/powerpoint/2010/main" val="30953685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3400" y="361950"/>
            <a:ext cx="7772400" cy="150019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50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Std Black" pitchFamily="18" charset="0"/>
              </a:rPr>
              <a:t>Safe</a:t>
            </a:r>
          </a:p>
        </p:txBody>
      </p:sp>
      <p:pic>
        <p:nvPicPr>
          <p:cNvPr id="3" name="Saf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2500" r="12500"/>
          <a:stretch>
            <a:fillRect/>
          </a:stretch>
        </p:blipFill>
        <p:spPr>
          <a:xfrm>
            <a:off x="2971800" y="2343150"/>
            <a:ext cx="3027788" cy="227084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14707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mute="1">
                <p:cTn id="12" repeatCount="indefinite"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lor Hunt rend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7800" y="1276350"/>
            <a:ext cx="6095999" cy="3429301"/>
          </a:xfrm>
          <a:prstGeom prst="rect">
            <a:avLst/>
          </a:prstGeom>
          <a:ln w="63500" cap="sq">
            <a:solidFill>
              <a:srgbClr val="FFFFFF"/>
            </a:solidFill>
            <a:prstDash val="solid"/>
            <a:miter lim="800000"/>
          </a:ln>
          <a:effectLst/>
          <a:scene3d>
            <a:camera prst="orthographicFront"/>
            <a:lightRig rig="soft" dir="t"/>
          </a:scene3d>
          <a:sp3d contourW="6350">
            <a:contourClr>
              <a:srgbClr val="000000"/>
            </a:contourClr>
          </a:sp3d>
        </p:spPr>
      </p:pic>
      <p:sp>
        <p:nvSpPr>
          <p:cNvPr id="5" name="Title 1"/>
          <p:cNvSpPr>
            <a:spLocks noGrp="1"/>
          </p:cNvSpPr>
          <p:nvPr>
            <p:ph type="title"/>
          </p:nvPr>
        </p:nvSpPr>
        <p:spPr>
          <a:xfrm>
            <a:off x="457200" y="205979"/>
            <a:ext cx="8229600" cy="85725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Color Hunt</a:t>
            </a:r>
            <a:endParaRPr lang="en-US" dirty="0"/>
          </a:p>
        </p:txBody>
      </p:sp>
    </p:spTree>
    <p:extLst>
      <p:ext uri="{BB962C8B-B14F-4D97-AF65-F5344CB8AC3E}">
        <p14:creationId xmlns:p14="http://schemas.microsoft.com/office/powerpoint/2010/main" val="35115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71450"/>
            <a:ext cx="7848600" cy="2552699"/>
          </a:xfrm>
        </p:spPr>
        <p:txBody>
          <a:bodyPr rtlCol="0">
            <a:normAutofit fontScale="70000" lnSpcReduction="20000"/>
          </a:bodyPr>
          <a:lstStyle/>
          <a:p>
            <a:pPr algn="ctr">
              <a:buNone/>
              <a:defRPr/>
            </a:pPr>
            <a:r>
              <a:rPr lang="en-US" dirty="0" smtClean="0">
                <a:solidFill>
                  <a:srgbClr val="7030A0"/>
                </a:solidFill>
              </a:rPr>
              <a:t>	</a:t>
            </a:r>
            <a:endParaRPr lang="en-US" sz="1650" b="1" i="1" dirty="0">
              <a:solidFill>
                <a:srgbClr val="7030A0"/>
              </a:solidFill>
            </a:endParaRPr>
          </a:p>
          <a:p>
            <a:pPr algn="ctr">
              <a:buNone/>
              <a:defRPr/>
            </a:pPr>
            <a:r>
              <a:rPr lang="en-US" sz="11250" b="1" dirty="0">
                <a:ln w="18415" cmpd="sng">
                  <a:noFill/>
                  <a:prstDash val="solid"/>
                </a:ln>
                <a:solidFill>
                  <a:schemeClr val="bg1"/>
                </a:solidFill>
                <a:effectLst>
                  <a:outerShdw blurRad="38100" dist="38100" dir="2700000" algn="tl">
                    <a:srgbClr val="000000">
                      <a:alpha val="43137"/>
                    </a:srgbClr>
                  </a:outerShdw>
                </a:effectLst>
                <a:latin typeface="Cooper Std Black"/>
              </a:rPr>
              <a:t>Stand on a Mat</a:t>
            </a:r>
          </a:p>
          <a:p>
            <a:pPr algn="ctr">
              <a:buNone/>
              <a:defRPr/>
            </a:pPr>
            <a:r>
              <a:rPr lang="en-US" dirty="0" smtClean="0">
                <a:solidFill>
                  <a:srgbClr val="7030A0"/>
                </a:solidFill>
              </a:rPr>
              <a:t>	</a:t>
            </a:r>
            <a:endParaRPr lang="en-US" sz="1800" b="1" i="1" dirty="0">
              <a:solidFill>
                <a:srgbClr val="7030A0"/>
              </a:solidFill>
            </a:endParaRPr>
          </a:p>
          <a:p>
            <a:pPr algn="ctr">
              <a:buNone/>
              <a:defRPr/>
            </a:pPr>
            <a:r>
              <a:rPr lang="en-US" sz="2100" dirty="0">
                <a:solidFill>
                  <a:srgbClr val="7030A0"/>
                </a:solidFill>
              </a:rPr>
              <a:t>	</a:t>
            </a:r>
            <a:endParaRPr lang="en-US" sz="1650" b="1" i="1" dirty="0">
              <a:solidFill>
                <a:srgbClr val="7030A0"/>
              </a:solidFill>
            </a:endParaRPr>
          </a:p>
        </p:txBody>
      </p:sp>
      <p:pic>
        <p:nvPicPr>
          <p:cNvPr id="4" name="Picture 3"/>
          <p:cNvPicPr>
            <a:picLocks noChangeAspect="1"/>
          </p:cNvPicPr>
          <p:nvPr/>
        </p:nvPicPr>
        <p:blipFill>
          <a:blip r:embed="rId5">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4995948" y="2781694"/>
            <a:ext cx="4124861" cy="3086100"/>
          </a:xfrm>
          <a:prstGeom prst="rect">
            <a:avLst/>
          </a:prstGeom>
        </p:spPr>
      </p:pic>
      <p:pic>
        <p:nvPicPr>
          <p:cNvPr id="5" name="Picture 4"/>
          <p:cNvPicPr/>
          <p:nvPr/>
        </p:nvPicPr>
        <p:blipFill>
          <a:blip r:embed="rId6" cstate="print">
            <a:clrChange>
              <a:clrFrom>
                <a:srgbClr val="FFFFFF"/>
              </a:clrFrom>
              <a:clrTo>
                <a:srgbClr val="FFFFFF">
                  <a:alpha val="0"/>
                </a:srgbClr>
              </a:clrTo>
            </a:clrChange>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bwMode="auto">
          <a:xfrm>
            <a:off x="5867400" y="1200150"/>
            <a:ext cx="2304152" cy="3370153"/>
          </a:xfrm>
          <a:prstGeom prst="rect">
            <a:avLst/>
          </a:prstGeom>
          <a:noFill/>
          <a:ln w="9525">
            <a:noFill/>
            <a:miter lim="800000"/>
            <a:headEnd/>
            <a:tailEnd/>
          </a:ln>
        </p:spPr>
      </p:pic>
      <p:pic>
        <p:nvPicPr>
          <p:cNvPr id="2" name="stand on ma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34034" t="17778" r="34299" b="15555"/>
          <a:stretch/>
        </p:blipFill>
        <p:spPr>
          <a:xfrm>
            <a:off x="1996439" y="1742227"/>
            <a:ext cx="1737361" cy="20574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75513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Low Level</a:t>
            </a:r>
            <a:endParaRPr lang="en-US" dirty="0"/>
          </a:p>
        </p:txBody>
      </p:sp>
      <p:pic>
        <p:nvPicPr>
          <p:cNvPr id="1026"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92020" y="2546034"/>
            <a:ext cx="5058228" cy="1448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46" y="3543300"/>
            <a:ext cx="6412895"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6" y="1143000"/>
            <a:ext cx="5972175"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2626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320279"/>
            <a:ext cx="8229600" cy="857250"/>
          </a:xfrm>
          <a:prstGeom prst="rect">
            <a:avLst/>
          </a:prstGeom>
        </p:spPr>
        <p:txBody>
          <a:bodyPr vert="horz" lIns="91440" tIns="45720" rIns="91440" bIns="45720" rtlCol="0" anchor="ct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High Level</a:t>
            </a:r>
            <a:endParaRPr lang="en-US" dirty="0"/>
          </a:p>
        </p:txBody>
      </p:sp>
      <p:pic>
        <p:nvPicPr>
          <p:cNvPr id="2050"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3600" y="1885950"/>
            <a:ext cx="2534234" cy="2978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14800" y="1428752"/>
            <a:ext cx="1509712" cy="2994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600" y="1371602"/>
            <a:ext cx="3257550" cy="3414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18267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rapezoid 5"/>
          <p:cNvSpPr/>
          <p:nvPr/>
        </p:nvSpPr>
        <p:spPr>
          <a:xfrm>
            <a:off x="483870" y="2168039"/>
            <a:ext cx="3124200" cy="1200150"/>
          </a:xfrm>
          <a:prstGeom prst="trapezoid">
            <a:avLst>
              <a:gd name="adj" fmla="val 435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arallelogram 4"/>
          <p:cNvSpPr/>
          <p:nvPr/>
        </p:nvSpPr>
        <p:spPr>
          <a:xfrm>
            <a:off x="1828800" y="4286250"/>
            <a:ext cx="3657600" cy="714375"/>
          </a:xfrm>
          <a:prstGeom prst="parallelogram">
            <a:avLst>
              <a:gd name="adj" fmla="val 532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000" b="1" dirty="0" smtClean="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Medium Level</a:t>
            </a:r>
            <a:endParaRPr lang="en-US" sz="8000" dirty="0"/>
          </a:p>
        </p:txBody>
      </p:sp>
      <p:pic>
        <p:nvPicPr>
          <p:cNvPr id="3075"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48176" y="1257300"/>
            <a:ext cx="4429432" cy="2189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0600" y="1296568"/>
            <a:ext cx="2286000" cy="21108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descr="http://downloads.clipart.com/3205649.jpg?t=1365960945&amp;h=a07e0590c5f6a2395ac4cb38d827576c&amp;u=SharonLBoggs"/>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14600" y="2317726"/>
            <a:ext cx="2667000" cy="2528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128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haron\AppData\Local\Microsoft\Windows\Temporary Internet Files\Content.IE5\OHG9CMK8\MC90023359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070866"/>
            <a:ext cx="3962400" cy="19902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C:\Users\Sharon\AppData\Local\Microsoft\Windows\Temporary Internet Files\Content.IE5\PUXA6CER\MC900277280[1].wmf"/>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738447" y="3154886"/>
            <a:ext cx="4447906" cy="142407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Sharon\AppData\Local\Microsoft\Windows\Temporary Internet Files\Content.IE5\PUXA6CER\MC900438038[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209778"/>
            <a:ext cx="3657143" cy="365714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Low Level</a:t>
            </a:r>
            <a:endParaRPr lang="en-US" dirty="0"/>
          </a:p>
        </p:txBody>
      </p:sp>
    </p:spTree>
    <p:extLst>
      <p:ext uri="{BB962C8B-B14F-4D97-AF65-F5344CB8AC3E}">
        <p14:creationId xmlns:p14="http://schemas.microsoft.com/office/powerpoint/2010/main" val="35037976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320279"/>
            <a:ext cx="8229600" cy="857250"/>
          </a:xfrm>
          <a:prstGeom prst="rect">
            <a:avLst/>
          </a:prstGeom>
        </p:spPr>
        <p:txBody>
          <a:bodyPr vert="horz" lIns="91440" tIns="45720" rIns="91440" bIns="45720" rtlCol="0" anchor="ct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High Level</a:t>
            </a:r>
            <a:endParaRPr lang="en-US" dirty="0"/>
          </a:p>
        </p:txBody>
      </p:sp>
      <p:pic>
        <p:nvPicPr>
          <p:cNvPr id="5" name="Picture 8" descr="C:\Users\Sharon\AppData\Local\Microsoft\Windows\Temporary Internet Files\Content.IE5\QDUWCC2Y\MC900030420[1].wmf"/>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78841" y="434271"/>
            <a:ext cx="3035439" cy="448691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Sharon\AppData\Local\Microsoft\Windows\Temporary Internet Files\Content.IE5\PUXA6CER\MP900448506[1].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623" b="96062" l="8881" r="89903"/>
                    </a14:imgEffect>
                  </a14:imgLayer>
                </a14:imgProps>
              </a:ext>
              <a:ext uri="{28A0092B-C50C-407E-A947-70E740481C1C}">
                <a14:useLocalDpi xmlns:a14="http://schemas.microsoft.com/office/drawing/2010/main" val="0"/>
              </a:ext>
            </a:extLst>
          </a:blip>
          <a:srcRect/>
          <a:stretch>
            <a:fillRect/>
          </a:stretch>
        </p:blipFill>
        <p:spPr bwMode="auto">
          <a:xfrm>
            <a:off x="2210860" y="497707"/>
            <a:ext cx="4203475" cy="298641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6324110" y="497707"/>
            <a:ext cx="2438890" cy="4436243"/>
            <a:chOff x="6324110" y="497707"/>
            <a:chExt cx="2438890" cy="4436243"/>
          </a:xfrm>
        </p:grpSpPr>
        <p:pic>
          <p:nvPicPr>
            <p:cNvPr id="4105" name="Picture 9" descr="C:\Users\Sharon\AppData\Local\Microsoft\Windows\Temporary Internet Files\Content.IE5\PU77FKME\MC900133549[1].wmf"/>
            <p:cNvPicPr>
              <a:picLocks noChangeAspect="1" noChangeArrowheads="1"/>
            </p:cNvPicPr>
            <p:nvPr/>
          </p:nvPicPr>
          <p:blipFill rotWithShape="1">
            <a:blip r:embed="rId6" cstate="print">
              <a:clrChange>
                <a:clrFrom>
                  <a:srgbClr val="CC66FF"/>
                </a:clrFrom>
                <a:clrTo>
                  <a:srgbClr val="CC66FF">
                    <a:alpha val="0"/>
                  </a:srgbClr>
                </a:clrTo>
              </a:clrChange>
              <a:extLst>
                <a:ext uri="{28A0092B-C50C-407E-A947-70E740481C1C}">
                  <a14:useLocalDpi xmlns:a14="http://schemas.microsoft.com/office/drawing/2010/main" val="0"/>
                </a:ext>
              </a:extLst>
            </a:blip>
            <a:srcRect t="1" r="32543" b="1229"/>
            <a:stretch/>
          </p:blipFill>
          <p:spPr bwMode="auto">
            <a:xfrm>
              <a:off x="6324110" y="497707"/>
              <a:ext cx="2210290" cy="436004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382000" y="3790950"/>
              <a:ext cx="381000" cy="11430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153400" y="3829050"/>
              <a:ext cx="381000" cy="533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645349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000" b="1" dirty="0" smtClean="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Medium Level</a:t>
            </a:r>
            <a:endParaRPr lang="en-US" sz="8000" dirty="0"/>
          </a:p>
        </p:txBody>
      </p:sp>
      <p:pic>
        <p:nvPicPr>
          <p:cNvPr id="5" name="Picture 7" descr="C:\Users\Sharon\AppData\Local\Microsoft\Windows\Temporary Internet Files\Content.IE5\QDUWCC2Y\MC900057448[1].wmf"/>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2571750"/>
            <a:ext cx="3079053" cy="180145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Sharon\AppData\Local\Microsoft\Windows\Temporary Internet Files\Content.IE5\PU77FKME\MC900441398[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352550"/>
            <a:ext cx="268605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Sharon\AppData\Local\Microsoft\Windows\Temporary Internet Files\Content.IE5\PUXA6CER\MC900435448[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543050"/>
            <a:ext cx="2716345"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2219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xfrm>
            <a:off x="457200" y="228603"/>
            <a:ext cx="8229600" cy="162282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000" b="1" dirty="0" smtClean="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Animal Action</a:t>
            </a:r>
            <a:endParaRPr lang="en-US" sz="8000" dirty="0"/>
          </a:p>
        </p:txBody>
      </p:sp>
      <p:pic>
        <p:nvPicPr>
          <p:cNvPr id="1036" name="Picture 12" descr="C:\Users\Sharon\AppData\Local\Microsoft\Windows\Temporary Internet Files\Content.IE5\PUXA6CER\MC90027728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 y="2775557"/>
            <a:ext cx="2743200" cy="633035"/>
          </a:xfrm>
          <a:prstGeom prst="rect">
            <a:avLst/>
          </a:prstGeom>
          <a:noFill/>
          <a:extLst>
            <a:ext uri="{909E8E84-426E-40DD-AFC4-6F175D3DCCD1}">
              <a14:hiddenFill xmlns:a14="http://schemas.microsoft.com/office/drawing/2010/main">
                <a:solidFill>
                  <a:srgbClr val="FFFFFF"/>
                </a:solidFill>
              </a14:hiddenFill>
            </a:ext>
          </a:extLst>
        </p:spPr>
      </p:pic>
      <p:pic>
        <p:nvPicPr>
          <p:cNvPr id="7" name="08 - ANIMAL ACTION - MOVEMENT MUSIC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14800" y="-13887450"/>
            <a:ext cx="406400" cy="406400"/>
          </a:xfrm>
          <a:prstGeom prst="rect">
            <a:avLst/>
          </a:prstGeom>
        </p:spPr>
      </p:pic>
      <p:pic>
        <p:nvPicPr>
          <p:cNvPr id="3" name="08 - ANIMAL ACTION - MOVEMENT MUSIC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414491" y="4149307"/>
            <a:ext cx="406400" cy="406400"/>
          </a:xfrm>
          <a:prstGeom prst="rect">
            <a:avLst/>
          </a:prstGeom>
        </p:spPr>
      </p:pic>
      <p:pic>
        <p:nvPicPr>
          <p:cNvPr id="8" name="Picture 2" descr="C:\Users\Sharon\AppData\Local\Microsoft\Windows\Temporary Internet Files\Content.IE5\PU77FKME\MC900441398[1].wm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28975" y="2135285"/>
            <a:ext cx="268605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Sharon\AppData\Local\Microsoft\Windows\Temporary Internet Files\Content.IE5\PUXA6CER\MP900448506[1].jpg"/>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4623" b="96062" l="8881" r="89903"/>
                    </a14:imgEffect>
                  </a14:imgLayer>
                </a14:imgProps>
              </a:ext>
              <a:ext uri="{28A0092B-C50C-407E-A947-70E740481C1C}">
                <a14:useLocalDpi xmlns:a14="http://schemas.microsoft.com/office/drawing/2010/main" val="0"/>
              </a:ext>
            </a:extLst>
          </a:blip>
          <a:srcRect/>
          <a:stretch>
            <a:fillRect/>
          </a:stretch>
        </p:blipFill>
        <p:spPr bwMode="auto">
          <a:xfrm>
            <a:off x="5181600" y="1040014"/>
            <a:ext cx="4203475" cy="2986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58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20904" fill="hold"/>
                                        <p:tgtEl>
                                          <p:spTgt spid="7"/>
                                        </p:tgtEl>
                                      </p:cBhvr>
                                    </p:cmd>
                                  </p:childTnLst>
                                </p:cTn>
                              </p:par>
                            </p:childTnLst>
                          </p:cTn>
                        </p:par>
                      </p:childTnLst>
                    </p:cTn>
                  </p:par>
                </p:childTnLst>
              </p:cTn>
              <p:nextCondLst>
                <p:cond evt="onClick" delay="0">
                  <p:tgtEl>
                    <p:spTgt spid="7"/>
                  </p:tgtEl>
                </p:cond>
              </p:nextCondLst>
            </p:seq>
            <p:audio>
              <p:cMediaNode vol="80000">
                <p:cTn id="12" fill="hold" display="0">
                  <p:stCondLst>
                    <p:cond delay="indefinite"/>
                  </p:stCondLst>
                  <p:endCondLst>
                    <p:cond evt="onStopAudio" delay="0">
                      <p:tgtEl>
                        <p:sldTgt/>
                      </p:tgtEl>
                    </p:cond>
                  </p:endCondLst>
                </p:cTn>
                <p:tgtEl>
                  <p:spTgt spid="7"/>
                </p:tgtEl>
              </p:cMediaNode>
            </p:audio>
            <p:audio>
              <p:cMediaNode vol="80000" numSld="999">
                <p:cTn id="13"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733800" y="1047751"/>
            <a:ext cx="1981200" cy="3521843"/>
            <a:chOff x="6324110" y="497707"/>
            <a:chExt cx="2438890" cy="4436243"/>
          </a:xfrm>
        </p:grpSpPr>
        <p:pic>
          <p:nvPicPr>
            <p:cNvPr id="5" name="Picture 9" descr="C:\Users\Sharon\AppData\Local\Microsoft\Windows\Temporary Internet Files\Content.IE5\PU77FKME\MC900133549[1].wmf"/>
            <p:cNvPicPr>
              <a:picLocks noChangeAspect="1" noChangeArrowheads="1"/>
            </p:cNvPicPr>
            <p:nvPr/>
          </p:nvPicPr>
          <p:blipFill rotWithShape="1">
            <a:blip r:embed="rId2" cstate="print">
              <a:clrChange>
                <a:clrFrom>
                  <a:srgbClr val="CC66FF"/>
                </a:clrFrom>
                <a:clrTo>
                  <a:srgbClr val="CC66FF">
                    <a:alpha val="0"/>
                  </a:srgbClr>
                </a:clrTo>
              </a:clrChange>
              <a:extLst>
                <a:ext uri="{28A0092B-C50C-407E-A947-70E740481C1C}">
                  <a14:useLocalDpi xmlns:a14="http://schemas.microsoft.com/office/drawing/2010/main" val="0"/>
                </a:ext>
              </a:extLst>
            </a:blip>
            <a:srcRect t="1" r="32543" b="1229"/>
            <a:stretch/>
          </p:blipFill>
          <p:spPr bwMode="auto">
            <a:xfrm>
              <a:off x="6324110" y="497707"/>
              <a:ext cx="2210290" cy="436004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382000" y="3790950"/>
              <a:ext cx="381000" cy="11430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153400" y="3829050"/>
              <a:ext cx="381000" cy="533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le 1"/>
          <p:cNvSpPr txBox="1">
            <a:spLocks noGrp="1"/>
          </p:cNvSpPr>
          <p:nvPr>
            <p:ph type="title"/>
          </p:nvPr>
        </p:nvSpPr>
        <p:spPr>
          <a:xfrm>
            <a:off x="457200" y="205979"/>
            <a:ext cx="8229600" cy="85725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Elephant</a:t>
            </a:r>
            <a:endParaRPr lang="en-US" dirty="0"/>
          </a:p>
        </p:txBody>
      </p:sp>
    </p:spTree>
    <p:extLst>
      <p:ext uri="{BB962C8B-B14F-4D97-AF65-F5344CB8AC3E}">
        <p14:creationId xmlns:p14="http://schemas.microsoft.com/office/powerpoint/2010/main" val="3907952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2667000" y="285750"/>
            <a:ext cx="3505200" cy="85725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Cat</a:t>
            </a:r>
            <a:endParaRPr lang="en-US" dirty="0"/>
          </a:p>
        </p:txBody>
      </p:sp>
      <p:pic>
        <p:nvPicPr>
          <p:cNvPr id="2" name="Picture 1"/>
          <p:cNvPicPr>
            <a:picLocks noChangeAspect="1"/>
          </p:cNvPicPr>
          <p:nvPr/>
        </p:nvPicPr>
        <p:blipFill>
          <a:blip r:embed="rId2">
            <a:clrChange>
              <a:clrFrom>
                <a:srgbClr val="908C8B"/>
              </a:clrFrom>
              <a:clrTo>
                <a:srgbClr val="908C8B">
                  <a:alpha val="0"/>
                </a:srgbClr>
              </a:clrTo>
            </a:clrChange>
            <a:extLst>
              <a:ext uri="{28A0092B-C50C-407E-A947-70E740481C1C}">
                <a14:useLocalDpi xmlns:a14="http://schemas.microsoft.com/office/drawing/2010/main" val="0"/>
              </a:ext>
            </a:extLst>
          </a:blip>
          <a:stretch>
            <a:fillRect/>
          </a:stretch>
        </p:blipFill>
        <p:spPr>
          <a:xfrm>
            <a:off x="3200400" y="1063229"/>
            <a:ext cx="3943350" cy="3943350"/>
          </a:xfrm>
          <a:prstGeom prst="rect">
            <a:avLst/>
          </a:prstGeom>
        </p:spPr>
      </p:pic>
    </p:spTree>
    <p:extLst>
      <p:ext uri="{BB962C8B-B14F-4D97-AF65-F5344CB8AC3E}">
        <p14:creationId xmlns:p14="http://schemas.microsoft.com/office/powerpoint/2010/main" val="42701707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2667000" y="285750"/>
            <a:ext cx="3505200" cy="85725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ea typeface="Calibri"/>
                <a:cs typeface="Times New Roman"/>
              </a:rPr>
              <a:t>Frog</a:t>
            </a:r>
            <a:endParaRPr lang="en-US" dirty="0"/>
          </a:p>
        </p:txBody>
      </p:sp>
      <p:pic>
        <p:nvPicPr>
          <p:cNvPr id="2050" name="Picture 2" descr="http://downloads.clipart.com/21724138.jpg?t=1421005227&amp;h=f8b61e7885f363ed8edc452fb6e0bf53&amp;u=SharonLBoggs"/>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43200" y="1504951"/>
            <a:ext cx="3429000" cy="3058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8526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838200" y="1962150"/>
            <a:ext cx="35052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cs typeface="Times New Roman"/>
              </a:rPr>
              <a:t>Bird</a:t>
            </a:r>
            <a:endParaRPr lang="en-US" dirty="0"/>
          </a:p>
        </p:txBody>
      </p:sp>
      <p:pic>
        <p:nvPicPr>
          <p:cNvPr id="4" name="Picture 4" descr="C:\Users\Sharon\AppData\Local\Microsoft\Windows\Temporary Internet Files\Content.IE5\PUXA6CER\MP900448506[1].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623" b="96062" l="8881" r="89903"/>
                    </a14:imgEffect>
                  </a14:imgLayer>
                </a14:imgProps>
              </a:ext>
              <a:ext uri="{28A0092B-C50C-407E-A947-70E740481C1C}">
                <a14:useLocalDpi xmlns:a14="http://schemas.microsoft.com/office/drawing/2010/main" val="0"/>
              </a:ext>
            </a:extLst>
          </a:blip>
          <a:srcRect/>
          <a:stretch>
            <a:fillRect/>
          </a:stretch>
        </p:blipFill>
        <p:spPr bwMode="auto">
          <a:xfrm>
            <a:off x="1371601" y="-72427"/>
            <a:ext cx="7336286" cy="5212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7646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990600" y="1425879"/>
            <a:ext cx="35052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cs typeface="Times New Roman"/>
              </a:rPr>
              <a:t>Snake</a:t>
            </a:r>
            <a:endParaRPr lang="en-US" dirty="0"/>
          </a:p>
        </p:txBody>
      </p:sp>
      <p:pic>
        <p:nvPicPr>
          <p:cNvPr id="5" name="Picture 12" descr="C:\Users\Sharon\AppData\Local\Microsoft\Windows\Temporary Internet Files\Content.IE5\PUXA6CER\MC900277280[1].wmf"/>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997379"/>
            <a:ext cx="6426034"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8652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755737" y="2071688"/>
            <a:ext cx="41910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cs typeface="Times New Roman"/>
              </a:rPr>
              <a:t>Monkey</a:t>
            </a:r>
            <a:endParaRPr lang="en-US" dirty="0"/>
          </a:p>
        </p:txBody>
      </p:sp>
      <p:pic>
        <p:nvPicPr>
          <p:cNvPr id="4100" name="Picture 4" descr="http://downloads.clipart.com/20671953.jpg?t=1421006700&amp;h=005f85d4e999b36fdb2ed7fe55fd05db&amp;u=SharonLBoggs"/>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53001" y="438150"/>
            <a:ext cx="3762863" cy="4410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797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1143000" y="590550"/>
            <a:ext cx="35052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cs typeface="Times New Roman"/>
              </a:rPr>
              <a:t>Horse</a:t>
            </a:r>
            <a:endParaRPr lang="en-US" dirty="0"/>
          </a:p>
        </p:txBody>
      </p:sp>
      <p:pic>
        <p:nvPicPr>
          <p:cNvPr id="4098" name="Picture 2" descr="http://downloads.clipart.com/20543221.jpg?t=1421005656&amp;h=db650f69574a56d2693066a6992d26e9&amp;u=SharonLBoggs"/>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1" y="742950"/>
            <a:ext cx="6321425" cy="4037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15903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990600" y="1425879"/>
            <a:ext cx="35052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cs typeface="Times New Roman"/>
              </a:rPr>
              <a:t>Spider</a:t>
            </a:r>
            <a:endParaRPr lang="en-US" dirty="0"/>
          </a:p>
        </p:txBody>
      </p:sp>
      <p:pic>
        <p:nvPicPr>
          <p:cNvPr id="3074" name="Picture 2" descr="http://downloads.clipart.com/20420645.jpg?t=1421005813&amp;h=2030c6b53644fbab357533538aae967b&amp;u=SharonLBoggs"/>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62400" y="361951"/>
            <a:ext cx="4267200" cy="4597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1339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990600" y="1425879"/>
            <a:ext cx="35052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cs typeface="Times New Roman"/>
              </a:rPr>
              <a:t>Bunny</a:t>
            </a:r>
            <a:endParaRPr lang="en-US" dirty="0"/>
          </a:p>
        </p:txBody>
      </p:sp>
      <p:pic>
        <p:nvPicPr>
          <p:cNvPr id="2" name="Picture 1"/>
          <p:cNvPicPr>
            <a:picLocks noChangeAspect="1"/>
          </p:cNvPicPr>
          <p:nvPr/>
        </p:nvPicPr>
        <p:blipFill>
          <a:blip r:embed="rId2">
            <a:clrChange>
              <a:clrFrom>
                <a:srgbClr val="908C8B"/>
              </a:clrFrom>
              <a:clrTo>
                <a:srgbClr val="908C8B">
                  <a:alpha val="0"/>
                </a:srgbClr>
              </a:clrTo>
            </a:clrChange>
            <a:extLst>
              <a:ext uri="{28A0092B-C50C-407E-A947-70E740481C1C}">
                <a14:useLocalDpi xmlns:a14="http://schemas.microsoft.com/office/drawing/2010/main" val="0"/>
              </a:ext>
            </a:extLst>
          </a:blip>
          <a:stretch>
            <a:fillRect/>
          </a:stretch>
        </p:blipFill>
        <p:spPr>
          <a:xfrm>
            <a:off x="3962400" y="153187"/>
            <a:ext cx="3538612" cy="4831385"/>
          </a:xfrm>
          <a:prstGeom prst="rect">
            <a:avLst/>
          </a:prstGeom>
        </p:spPr>
      </p:pic>
    </p:spTree>
    <p:extLst>
      <p:ext uri="{BB962C8B-B14F-4D97-AF65-F5344CB8AC3E}">
        <p14:creationId xmlns:p14="http://schemas.microsoft.com/office/powerpoint/2010/main" val="42171795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990600" y="1425879"/>
            <a:ext cx="35052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cs typeface="Times New Roman"/>
              </a:rPr>
              <a:t>Lion</a:t>
            </a:r>
            <a:endParaRPr lang="en-US" dirty="0"/>
          </a:p>
        </p:txBody>
      </p:sp>
      <p:pic>
        <p:nvPicPr>
          <p:cNvPr id="3" name="Picture 2" descr="C:\Users\Sharon\AppData\Local\Microsoft\Windows\Temporary Internet Files\Content.IE5\PU77FKME\MC900441398[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590551"/>
            <a:ext cx="4495800" cy="4208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716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914400" y="3257550"/>
            <a:ext cx="35052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cs typeface="Times New Roman"/>
              </a:rPr>
              <a:t>Bee</a:t>
            </a:r>
            <a:endParaRPr lang="en-US" dirty="0"/>
          </a:p>
        </p:txBody>
      </p:sp>
      <p:pic>
        <p:nvPicPr>
          <p:cNvPr id="2" name="Picture 1"/>
          <p:cNvPicPr>
            <a:picLocks noChangeAspect="1"/>
          </p:cNvPicPr>
          <p:nvPr/>
        </p:nvPicPr>
        <p:blipFill>
          <a:blip r:embed="rId2">
            <a:clrChange>
              <a:clrFrom>
                <a:srgbClr val="908C8B"/>
              </a:clrFrom>
              <a:clrTo>
                <a:srgbClr val="908C8B">
                  <a:alpha val="0"/>
                </a:srgbClr>
              </a:clrTo>
            </a:clrChange>
            <a:extLst>
              <a:ext uri="{28A0092B-C50C-407E-A947-70E740481C1C}">
                <a14:useLocalDpi xmlns:a14="http://schemas.microsoft.com/office/drawing/2010/main" val="0"/>
              </a:ext>
            </a:extLst>
          </a:blip>
          <a:stretch>
            <a:fillRect/>
          </a:stretch>
        </p:blipFill>
        <p:spPr>
          <a:xfrm>
            <a:off x="3276601" y="285751"/>
            <a:ext cx="3578918" cy="4394911"/>
          </a:xfrm>
          <a:prstGeom prst="rect">
            <a:avLst/>
          </a:prstGeom>
        </p:spPr>
      </p:pic>
    </p:spTree>
    <p:extLst>
      <p:ext uri="{BB962C8B-B14F-4D97-AF65-F5344CB8AC3E}">
        <p14:creationId xmlns:p14="http://schemas.microsoft.com/office/powerpoint/2010/main" val="25032501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noGrp="1"/>
          </p:cNvSpPr>
          <p:nvPr>
            <p:ph type="title"/>
          </p:nvPr>
        </p:nvSpPr>
        <p:spPr>
          <a:xfrm>
            <a:off x="914400" y="971550"/>
            <a:ext cx="35052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Std Black" pitchFamily="18" charset="0"/>
                <a:cs typeface="Times New Roman"/>
              </a:rPr>
              <a:t>Duck</a:t>
            </a:r>
            <a:endParaRPr lang="en-US" dirty="0"/>
          </a:p>
        </p:txBody>
      </p:sp>
      <p:pic>
        <p:nvPicPr>
          <p:cNvPr id="10242" name="Picture 2" descr="http://downloads.clipart.com/21492175.jpg?t=1421007009&amp;h=5e8d4bf38724cbd2829abc301671ce8d&amp;u=SharonLBoggs"/>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7600" y="819151"/>
            <a:ext cx="4326226" cy="392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6350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WordArt 2"/>
          <p:cNvSpPr>
            <a:spLocks noGrp="1" noChangeArrowheads="1" noChangeShapeType="1" noTextEdit="1"/>
          </p:cNvSpPr>
          <p:nvPr>
            <p:ph type="title"/>
          </p:nvPr>
        </p:nvSpPr>
        <p:spPr bwMode="auto">
          <a:prstGeom prst="rect">
            <a:avLst/>
          </a:prstGeom>
        </p:spPr>
        <p:txBody>
          <a:bodyPr wrap="none" fromWordArt="1">
            <a:prstTxWarp prst="textDeflate">
              <a:avLst>
                <a:gd name="adj" fmla="val 26227"/>
              </a:avLst>
            </a:prstTxWarp>
          </a:bodyPr>
          <a:lstStyle/>
          <a:p>
            <a:pPr algn="ctr" rtl="0"/>
            <a:r>
              <a:rPr lang="en-US" sz="3600" b="1" kern="10" dirty="0">
                <a:ln w="9525">
                  <a:solidFill>
                    <a:srgbClr val="000000"/>
                  </a:solidFill>
                  <a:round/>
                  <a:headEnd/>
                  <a:tailEnd/>
                </a:ln>
                <a:solidFill>
                  <a:schemeClr val="bg1"/>
                </a:solidFill>
                <a:effectLst>
                  <a:outerShdw blurRad="38100" dist="38100" dir="2700000" algn="tl">
                    <a:srgbClr val="000000">
                      <a:alpha val="43137"/>
                    </a:srgbClr>
                  </a:outerShdw>
                </a:effectLst>
                <a:latin typeface="Impact"/>
              </a:rPr>
              <a:t>STRETCH</a:t>
            </a:r>
          </a:p>
        </p:txBody>
      </p:sp>
      <p:pic>
        <p:nvPicPr>
          <p:cNvPr id="2" name="Kids Yoga - Monkey Breath-v2ihV_ge-xA_WMV V9">
            <a:hlinkClick r:id="" action="ppaction://media"/>
          </p:cNvPr>
          <p:cNvPicPr>
            <a:picLocks noChangeAspect="1"/>
          </p:cNvPicPr>
          <p:nvPr>
            <a:videoFile r:link="rId1"/>
            <p:extLst>
              <p:ext uri="{DAA4B4D4-6D71-4841-9C94-3DE7FCFB9230}">
                <p14:media xmlns:p14="http://schemas.microsoft.com/office/powerpoint/2010/main" r:embed="rId2">
                  <p14:trim st="5772" end="11885"/>
                </p14:media>
              </p:ext>
            </p:extLst>
          </p:nvPr>
        </p:nvPicPr>
        <p:blipFill>
          <a:blip r:embed="rId7"/>
          <a:stretch>
            <a:fillRect/>
          </a:stretch>
        </p:blipFill>
        <p:spPr>
          <a:xfrm>
            <a:off x="3312319" y="1063229"/>
            <a:ext cx="2519361" cy="1889521"/>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Kids Yoga - Snake Pose-tjMH2sFXwtc_WMV V9">
            <a:hlinkClick r:id="" action="ppaction://media"/>
          </p:cNvPr>
          <p:cNvPicPr>
            <a:picLocks noChangeAspect="1"/>
          </p:cNvPicPr>
          <p:nvPr>
            <a:videoFile r:link="rId1"/>
            <p:extLst>
              <p:ext uri="{DAA4B4D4-6D71-4841-9C94-3DE7FCFB9230}">
                <p14:media xmlns:p14="http://schemas.microsoft.com/office/powerpoint/2010/main" r:embed="rId3">
                  <p14:trim st="1508" end="9359"/>
                </p14:media>
              </p:ext>
            </p:extLst>
          </p:nvPr>
        </p:nvPicPr>
        <p:blipFill>
          <a:blip r:embed="rId8"/>
          <a:stretch>
            <a:fillRect/>
          </a:stretch>
        </p:blipFill>
        <p:spPr>
          <a:xfrm>
            <a:off x="381000" y="2774950"/>
            <a:ext cx="2438400" cy="1828800"/>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Kids Yoga - Flamingo Pose-DlYBq_ACkDY_WMV V9">
            <a:hlinkClick r:id="" action="ppaction://media"/>
          </p:cNvPr>
          <p:cNvPicPr>
            <a:picLocks noChangeAspect="1"/>
          </p:cNvPicPr>
          <p:nvPr>
            <a:videoFile r:link="rId1"/>
            <p:extLst>
              <p:ext uri="{DAA4B4D4-6D71-4841-9C94-3DE7FCFB9230}">
                <p14:media xmlns:p14="http://schemas.microsoft.com/office/powerpoint/2010/main" r:embed="rId4">
                  <p14:trim st="6187" end="9654"/>
                </p14:media>
              </p:ext>
            </p:extLst>
          </p:nvPr>
        </p:nvPicPr>
        <p:blipFill>
          <a:blip r:embed="rId9"/>
          <a:stretch>
            <a:fillRect/>
          </a:stretch>
        </p:blipFill>
        <p:spPr>
          <a:xfrm>
            <a:off x="6096001" y="3105150"/>
            <a:ext cx="2595851" cy="1651000"/>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597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468"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1202"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36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5" fill="remove" display="0">
                  <p:stCondLst>
                    <p:cond delay="indefinite"/>
                  </p:stCondLst>
                </p:cTn>
                <p:tgtEl>
                  <p:spTgt spid="2"/>
                </p:tgtEl>
              </p:cMediaNode>
            </p:video>
            <p:video fullScrn="1">
              <p:cMediaNode vol="80000">
                <p:cTn id="16" fill="remove" display="0">
                  <p:stCondLst>
                    <p:cond delay="indefinite"/>
                  </p:stCondLst>
                </p:cTn>
                <p:tgtEl>
                  <p:spTgt spid="4"/>
                </p:tgtEl>
              </p:cMediaNode>
            </p:video>
            <p:video fullScrn="1">
              <p:cMediaNode vol="80000">
                <p:cTn id="17" fill="remove" display="0">
                  <p:stCondLst>
                    <p:cond delay="indefinite"/>
                  </p:stCondLst>
                </p:cTn>
                <p:tgtEl>
                  <p:spTgt spid="8"/>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4350"/>
            <a:ext cx="8229600" cy="857250"/>
          </a:xfrm>
        </p:spPr>
        <p:txBody>
          <a:bodyPr>
            <a:noAutofit/>
          </a:bodyPr>
          <a:lstStyle/>
          <a:p>
            <a:r>
              <a:rPr lang="en-US" sz="9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Std Black" pitchFamily="18" charset="0"/>
              </a:rPr>
              <a:t>REVIEW</a:t>
            </a:r>
          </a:p>
        </p:txBody>
      </p:sp>
      <p:sp>
        <p:nvSpPr>
          <p:cNvPr id="3" name="Content Placeholder 2"/>
          <p:cNvSpPr>
            <a:spLocks noGrp="1"/>
          </p:cNvSpPr>
          <p:nvPr>
            <p:ph idx="1"/>
          </p:nvPr>
        </p:nvSpPr>
        <p:spPr>
          <a:xfrm>
            <a:off x="457200" y="2171700"/>
            <a:ext cx="8229600" cy="2857500"/>
          </a:xfrm>
        </p:spPr>
        <p:txBody>
          <a:bodyPr>
            <a:normAutofit/>
          </a:bodyPr>
          <a:lstStyle/>
          <a:p>
            <a:pPr marL="0" indent="0" algn="ctr">
              <a:buNone/>
            </a:pPr>
            <a:r>
              <a:rPr lang="en-US" sz="3600" dirty="0" smtClean="0">
                <a:solidFill>
                  <a:schemeClr val="bg1"/>
                </a:solidFill>
                <a:latin typeface="Cooper Std Black" pitchFamily="18" charset="0"/>
              </a:rPr>
              <a:t>What was one level you traveled in today?</a:t>
            </a:r>
          </a:p>
        </p:txBody>
      </p:sp>
    </p:spTree>
    <p:extLst>
      <p:ext uri="{BB962C8B-B14F-4D97-AF65-F5344CB8AC3E}">
        <p14:creationId xmlns:p14="http://schemas.microsoft.com/office/powerpoint/2010/main" val="353869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1828800"/>
            <a:ext cx="8229600" cy="857250"/>
          </a:xfrm>
        </p:spPr>
        <p:txBody>
          <a:bodyPr>
            <a:noAutofit/>
          </a:bodyPr>
          <a:lstStyle/>
          <a:p>
            <a:r>
              <a:rPr lang="en-US" sz="9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Std Black" pitchFamily="18" charset="0"/>
              </a:rPr>
              <a:t>Good-Bye</a:t>
            </a:r>
          </a:p>
        </p:txBody>
      </p:sp>
    </p:spTree>
    <p:extLst>
      <p:ext uri="{BB962C8B-B14F-4D97-AF65-F5344CB8AC3E}">
        <p14:creationId xmlns:p14="http://schemas.microsoft.com/office/powerpoint/2010/main" val="3310168781"/>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970</TotalTime>
  <Words>756</Words>
  <Application>Microsoft Office PowerPoint</Application>
  <PresentationFormat>On-screen Show (16:9)</PresentationFormat>
  <Paragraphs>67</Paragraphs>
  <Slides>26</Slides>
  <Notes>11</Notes>
  <HiddenSlides>0</HiddenSlides>
  <MMClips>8</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Arial</vt:lpstr>
      <vt:lpstr>Calibri</vt:lpstr>
      <vt:lpstr>Cooper Std Black</vt:lpstr>
      <vt:lpstr>Impact</vt:lpstr>
      <vt:lpstr>Times New Roman</vt:lpstr>
      <vt:lpstr>2_Office Theme</vt:lpstr>
      <vt:lpstr>3_Office Theme</vt:lpstr>
      <vt:lpstr>Stand On a Spot</vt:lpstr>
      <vt:lpstr>PowerPoint Presentation</vt:lpstr>
      <vt:lpstr>Color Hunt</vt:lpstr>
      <vt:lpstr>PowerPoint Presentation</vt:lpstr>
      <vt:lpstr>Low Level</vt:lpstr>
      <vt:lpstr>PowerPoint Presentation</vt:lpstr>
      <vt:lpstr>Medium Level</vt:lpstr>
      <vt:lpstr>Low Level</vt:lpstr>
      <vt:lpstr>PowerPoint Presentation</vt:lpstr>
      <vt:lpstr>Medium Level</vt:lpstr>
      <vt:lpstr>Animal Action</vt:lpstr>
      <vt:lpstr>Elephant</vt:lpstr>
      <vt:lpstr>Cat</vt:lpstr>
      <vt:lpstr>Frog</vt:lpstr>
      <vt:lpstr>Bird</vt:lpstr>
      <vt:lpstr>Snake</vt:lpstr>
      <vt:lpstr>Monkey</vt:lpstr>
      <vt:lpstr>Horse</vt:lpstr>
      <vt:lpstr>Spider</vt:lpstr>
      <vt:lpstr>Bunny</vt:lpstr>
      <vt:lpstr>Lion</vt:lpstr>
      <vt:lpstr>Bee</vt:lpstr>
      <vt:lpstr>Duck</vt:lpstr>
      <vt:lpstr>STRETCH</vt:lpstr>
      <vt:lpstr>REVIEW</vt:lpstr>
      <vt:lpstr>Good-Bye</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dc:title>
  <dc:creator>Sharon</dc:creator>
  <cp:lastModifiedBy>Sharon Boggs</cp:lastModifiedBy>
  <cp:revision>48</cp:revision>
  <dcterms:created xsi:type="dcterms:W3CDTF">2013-04-14T16:51:54Z</dcterms:created>
  <dcterms:modified xsi:type="dcterms:W3CDTF">2015-10-26T21:49:32Z</dcterms:modified>
</cp:coreProperties>
</file>